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22"/>
  </p:notesMasterIdLst>
  <p:handoutMasterIdLst>
    <p:handoutMasterId r:id="rId123"/>
  </p:handoutMasterIdLst>
  <p:sldIdLst>
    <p:sldId id="280" r:id="rId5"/>
    <p:sldId id="359" r:id="rId6"/>
    <p:sldId id="268" r:id="rId7"/>
    <p:sldId id="269" r:id="rId8"/>
    <p:sldId id="281" r:id="rId9"/>
    <p:sldId id="341" r:id="rId10"/>
    <p:sldId id="272" r:id="rId11"/>
    <p:sldId id="271" r:id="rId12"/>
    <p:sldId id="273" r:id="rId13"/>
    <p:sldId id="334" r:id="rId14"/>
    <p:sldId id="274" r:id="rId15"/>
    <p:sldId id="275" r:id="rId16"/>
    <p:sldId id="276" r:id="rId17"/>
    <p:sldId id="282" r:id="rId18"/>
    <p:sldId id="283" r:id="rId19"/>
    <p:sldId id="284" r:id="rId20"/>
    <p:sldId id="342" r:id="rId21"/>
    <p:sldId id="285" r:id="rId22"/>
    <p:sldId id="286" r:id="rId23"/>
    <p:sldId id="287" r:id="rId24"/>
    <p:sldId id="343" r:id="rId25"/>
    <p:sldId id="336" r:id="rId26"/>
    <p:sldId id="360" r:id="rId27"/>
    <p:sldId id="361" r:id="rId28"/>
    <p:sldId id="362" r:id="rId29"/>
    <p:sldId id="363" r:id="rId30"/>
    <p:sldId id="364" r:id="rId31"/>
    <p:sldId id="326" r:id="rId32"/>
    <p:sldId id="327" r:id="rId33"/>
    <p:sldId id="365" r:id="rId34"/>
    <p:sldId id="288" r:id="rId35"/>
    <p:sldId id="344" r:id="rId36"/>
    <p:sldId id="289" r:id="rId37"/>
    <p:sldId id="335" r:id="rId38"/>
    <p:sldId id="290" r:id="rId39"/>
    <p:sldId id="345" r:id="rId40"/>
    <p:sldId id="291" r:id="rId41"/>
    <p:sldId id="346" r:id="rId42"/>
    <p:sldId id="337" r:id="rId43"/>
    <p:sldId id="366" r:id="rId44"/>
    <p:sldId id="367" r:id="rId45"/>
    <p:sldId id="368" r:id="rId46"/>
    <p:sldId id="369" r:id="rId47"/>
    <p:sldId id="370" r:id="rId48"/>
    <p:sldId id="328" r:id="rId49"/>
    <p:sldId id="371" r:id="rId50"/>
    <p:sldId id="292" r:id="rId51"/>
    <p:sldId id="293" r:id="rId52"/>
    <p:sldId id="347" r:id="rId53"/>
    <p:sldId id="294" r:id="rId54"/>
    <p:sldId id="348" r:id="rId55"/>
    <p:sldId id="295" r:id="rId56"/>
    <p:sldId id="296" r:id="rId57"/>
    <p:sldId id="297" r:id="rId58"/>
    <p:sldId id="298" r:id="rId59"/>
    <p:sldId id="299" r:id="rId60"/>
    <p:sldId id="300" r:id="rId61"/>
    <p:sldId id="340" r:id="rId62"/>
    <p:sldId id="372" r:id="rId63"/>
    <p:sldId id="373" r:id="rId64"/>
    <p:sldId id="374" r:id="rId65"/>
    <p:sldId id="375" r:id="rId66"/>
    <p:sldId id="376" r:id="rId67"/>
    <p:sldId id="329" r:id="rId68"/>
    <p:sldId id="330" r:id="rId69"/>
    <p:sldId id="377" r:id="rId70"/>
    <p:sldId id="301" r:id="rId71"/>
    <p:sldId id="349" r:id="rId72"/>
    <p:sldId id="302" r:id="rId73"/>
    <p:sldId id="304" r:id="rId74"/>
    <p:sldId id="350" r:id="rId75"/>
    <p:sldId id="305" r:id="rId76"/>
    <p:sldId id="351" r:id="rId77"/>
    <p:sldId id="303" r:id="rId78"/>
    <p:sldId id="352" r:id="rId79"/>
    <p:sldId id="311" r:id="rId80"/>
    <p:sldId id="333" r:id="rId81"/>
    <p:sldId id="312" r:id="rId82"/>
    <p:sldId id="353" r:id="rId83"/>
    <p:sldId id="313" r:id="rId84"/>
    <p:sldId id="354" r:id="rId85"/>
    <p:sldId id="314" r:id="rId86"/>
    <p:sldId id="355" r:id="rId87"/>
    <p:sldId id="315" r:id="rId88"/>
    <p:sldId id="356" r:id="rId89"/>
    <p:sldId id="358" r:id="rId90"/>
    <p:sldId id="316" r:id="rId91"/>
    <p:sldId id="306" r:id="rId92"/>
    <p:sldId id="338" r:id="rId93"/>
    <p:sldId id="378" r:id="rId94"/>
    <p:sldId id="379" r:id="rId95"/>
    <p:sldId id="380" r:id="rId96"/>
    <p:sldId id="381" r:id="rId97"/>
    <p:sldId id="382" r:id="rId98"/>
    <p:sldId id="331" r:id="rId99"/>
    <p:sldId id="332" r:id="rId100"/>
    <p:sldId id="383" r:id="rId101"/>
    <p:sldId id="307" r:id="rId102"/>
    <p:sldId id="308" r:id="rId103"/>
    <p:sldId id="309" r:id="rId104"/>
    <p:sldId id="310" r:id="rId105"/>
    <p:sldId id="317" r:id="rId106"/>
    <p:sldId id="318" r:id="rId107"/>
    <p:sldId id="319" r:id="rId108"/>
    <p:sldId id="320" r:id="rId109"/>
    <p:sldId id="357" r:id="rId110"/>
    <p:sldId id="321" r:id="rId111"/>
    <p:sldId id="322" r:id="rId112"/>
    <p:sldId id="323" r:id="rId113"/>
    <p:sldId id="339" r:id="rId114"/>
    <p:sldId id="385" r:id="rId115"/>
    <p:sldId id="386" r:id="rId116"/>
    <p:sldId id="387" r:id="rId117"/>
    <p:sldId id="388" r:id="rId118"/>
    <p:sldId id="384" r:id="rId119"/>
    <p:sldId id="325" r:id="rId120"/>
    <p:sldId id="324" r:id="rId121"/>
  </p:sldIdLst>
  <p:sldSz cx="9144000" cy="5143500" type="screen16x9"/>
  <p:notesSz cx="6858000" cy="9144000"/>
  <p:embeddedFontLst>
    <p:embeddedFont>
      <p:font typeface="Cutive Mono" pitchFamily="2" charset="77"/>
      <p:regular r:id="rId124"/>
    </p:embeddedFont>
    <p:embeddedFont>
      <p:font typeface="Open Sans" panose="020B0606030504020204" pitchFamily="34" charset="0"/>
      <p:regular r:id="rId125"/>
      <p:bold r:id="rId126"/>
      <p:italic r:id="rId127"/>
      <p:boldItalic r:id="rId128"/>
    </p:embeddedFont>
    <p:embeddedFont>
      <p:font typeface="Open Sans SemiBold" panose="020B0606030504020204" pitchFamily="34" charset="0"/>
      <p:bold r:id="rId129"/>
      <p:boldItalic r:id="rId1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6571" autoAdjust="0"/>
  </p:normalViewPr>
  <p:slideViewPr>
    <p:cSldViewPr snapToGrid="0">
      <p:cViewPr varScale="1">
        <p:scale>
          <a:sx n="86" d="100"/>
          <a:sy n="86" d="100"/>
        </p:scale>
        <p:origin x="216" y="9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font" Target="fonts/font5.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Open Sans" panose="020B060402020202020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latin typeface="Open Sans" panose="020B0604020202020204" charset="0"/>
              </a:rPr>
              <a:t>10/3/19</a:t>
            </a:fld>
            <a:endParaRPr lang="en-US" dirty="0">
              <a:latin typeface="Open Sans" panose="020B060402020202020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Open Sans" panose="020B060402020202020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latin typeface="Open Sans" panose="020B0604020202020204" charset="0"/>
              </a:rPr>
              <a:t>‹#›</a:t>
            </a:fld>
            <a:endParaRPr lang="en-US" dirty="0">
              <a:latin typeface="Open Sans" panose="020B0604020202020204" charset="0"/>
            </a:endParaRPr>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panose="020B060402020202020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panose="020B0604020202020204" charset="0"/>
              </a:defRPr>
            </a:lvl1pPr>
          </a:lstStyle>
          <a:p>
            <a:fld id="{36AAE85D-3A3F-7B46-A18E-DF160D9D2CC7}" type="datetimeFigureOut">
              <a:rPr lang="en-US" smtClean="0"/>
              <a:pPr/>
              <a:t>10/3/19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Open Sans" panose="020B060402020202020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Open Sans" panose="020B0604020202020204" charset="0"/>
              </a:defRPr>
            </a:lvl1pPr>
          </a:lstStyle>
          <a:p>
            <a:fld id="{F0DDA35F-9E58-5D40-92C1-D8C7631003B0}" type="slidenum">
              <a:rPr lang="en-US" smtClean="0"/>
              <a:pPr/>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Open Sans" panose="020B0604020202020204" charset="0"/>
        <a:ea typeface="+mn-ea"/>
        <a:cs typeface="+mn-cs"/>
      </a:defRPr>
    </a:lvl1pPr>
    <a:lvl2pPr marL="457200" algn="l" defTabSz="457200" rtl="0" eaLnBrk="1" latinLnBrk="0" hangingPunct="1">
      <a:defRPr sz="1200" kern="1200">
        <a:solidFill>
          <a:schemeClr val="tx1"/>
        </a:solidFill>
        <a:latin typeface="Open Sans" panose="020B0604020202020204" charset="0"/>
        <a:ea typeface="+mn-ea"/>
        <a:cs typeface="+mn-cs"/>
      </a:defRPr>
    </a:lvl2pPr>
    <a:lvl3pPr marL="914400" algn="l" defTabSz="457200" rtl="0" eaLnBrk="1" latinLnBrk="0" hangingPunct="1">
      <a:defRPr sz="1200" kern="1200">
        <a:solidFill>
          <a:schemeClr val="tx1"/>
        </a:solidFill>
        <a:latin typeface="Open Sans" panose="020B0604020202020204" charset="0"/>
        <a:ea typeface="+mn-ea"/>
        <a:cs typeface="+mn-cs"/>
      </a:defRPr>
    </a:lvl3pPr>
    <a:lvl4pPr marL="1371600" algn="l" defTabSz="457200" rtl="0" eaLnBrk="1" latinLnBrk="0" hangingPunct="1">
      <a:defRPr sz="1200" kern="1200">
        <a:solidFill>
          <a:schemeClr val="tx1"/>
        </a:solidFill>
        <a:latin typeface="Open Sans" panose="020B0604020202020204" charset="0"/>
        <a:ea typeface="+mn-ea"/>
        <a:cs typeface="+mn-cs"/>
      </a:defRPr>
    </a:lvl4pPr>
    <a:lvl5pPr marL="1828800" algn="l" defTabSz="457200" rtl="0" eaLnBrk="1" latinLnBrk="0" hangingPunct="1">
      <a:defRPr sz="1200" kern="1200">
        <a:solidFill>
          <a:schemeClr val="tx1"/>
        </a:solidFill>
        <a:latin typeface="Open Sans" panose="020B060402020202020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emphasizing some of the most important keys.</a:t>
            </a:r>
          </a:p>
        </p:txBody>
      </p:sp>
      <p:sp>
        <p:nvSpPr>
          <p:cNvPr id="4" name="Slide Number Placeholder 3"/>
          <p:cNvSpPr>
            <a:spLocks noGrp="1"/>
          </p:cNvSpPr>
          <p:nvPr>
            <p:ph type="sldNum" sz="quarter" idx="5"/>
          </p:nvPr>
        </p:nvSpPr>
        <p:spPr/>
        <p:txBody>
          <a:bodyPr/>
          <a:lstStyle/>
          <a:p>
            <a:fld id="{F0DDA35F-9E58-5D40-92C1-D8C7631003B0}" type="slidenum">
              <a:rPr lang="en-US" smtClean="0"/>
              <a:pPr/>
              <a:t>9</a:t>
            </a:fld>
            <a:endParaRPr lang="en-US" dirty="0"/>
          </a:p>
        </p:txBody>
      </p:sp>
    </p:spTree>
    <p:extLst>
      <p:ext uri="{BB962C8B-B14F-4D97-AF65-F5344CB8AC3E}">
        <p14:creationId xmlns:p14="http://schemas.microsoft.com/office/powerpoint/2010/main" val="116754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have used some of these commands in prior lessons.</a:t>
            </a:r>
          </a:p>
        </p:txBody>
      </p:sp>
      <p:sp>
        <p:nvSpPr>
          <p:cNvPr id="4" name="Slide Number Placeholder 3"/>
          <p:cNvSpPr>
            <a:spLocks noGrp="1"/>
          </p:cNvSpPr>
          <p:nvPr>
            <p:ph type="sldNum" sz="quarter" idx="5"/>
          </p:nvPr>
        </p:nvSpPr>
        <p:spPr/>
        <p:txBody>
          <a:bodyPr/>
          <a:lstStyle/>
          <a:p>
            <a:fld id="{F0DDA35F-9E58-5D40-92C1-D8C7631003B0}" type="slidenum">
              <a:rPr lang="en-US" smtClean="0"/>
              <a:pPr/>
              <a:t>11</a:t>
            </a:fld>
            <a:endParaRPr lang="en-US" dirty="0"/>
          </a:p>
        </p:txBody>
      </p:sp>
    </p:spTree>
    <p:extLst>
      <p:ext uri="{BB962C8B-B14F-4D97-AF65-F5344CB8AC3E}">
        <p14:creationId xmlns:p14="http://schemas.microsoft.com/office/powerpoint/2010/main" val="170427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emphasizing some of the most important motions.</a:t>
            </a:r>
          </a:p>
        </p:txBody>
      </p:sp>
      <p:sp>
        <p:nvSpPr>
          <p:cNvPr id="4" name="Slide Number Placeholder 3"/>
          <p:cNvSpPr>
            <a:spLocks noGrp="1"/>
          </p:cNvSpPr>
          <p:nvPr>
            <p:ph type="sldNum" sz="quarter" idx="5"/>
          </p:nvPr>
        </p:nvSpPr>
        <p:spPr/>
        <p:txBody>
          <a:bodyPr/>
          <a:lstStyle/>
          <a:p>
            <a:fld id="{F0DDA35F-9E58-5D40-92C1-D8C7631003B0}" type="slidenum">
              <a:rPr lang="en-US" smtClean="0"/>
              <a:pPr/>
              <a:t>12</a:t>
            </a:fld>
            <a:endParaRPr lang="en-US" dirty="0"/>
          </a:p>
        </p:txBody>
      </p:sp>
    </p:spTree>
    <p:extLst>
      <p:ext uri="{BB962C8B-B14F-4D97-AF65-F5344CB8AC3E}">
        <p14:creationId xmlns:p14="http://schemas.microsoft.com/office/powerpoint/2010/main" val="407596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This activity should be review for students, as they've worked with Vim earlier in the course.</a:t>
            </a:r>
          </a:p>
          <a:p>
            <a:endParaRPr lang="en-US" dirty="0"/>
          </a:p>
          <a:p>
            <a:r>
              <a:rPr lang="en-US" dirty="0"/>
              <a:t>Teaching Tip: If students are curious, Eclipse is an integrated development environment (IDE) and OpenVAS is a vulnerability scanner.</a:t>
            </a:r>
          </a:p>
        </p:txBody>
      </p:sp>
      <p:sp>
        <p:nvSpPr>
          <p:cNvPr id="4" name="Slide Number Placeholder 3"/>
          <p:cNvSpPr>
            <a:spLocks noGrp="1"/>
          </p:cNvSpPr>
          <p:nvPr>
            <p:ph type="sldNum" sz="quarter" idx="5"/>
          </p:nvPr>
        </p:nvSpPr>
        <p:spPr/>
        <p:txBody>
          <a:bodyPr/>
          <a:lstStyle/>
          <a:p>
            <a:fld id="{F0DDA35F-9E58-5D40-92C1-D8C7631003B0}" type="slidenum">
              <a:rPr lang="en-US" smtClean="0"/>
              <a:pPr/>
              <a:t>28</a:t>
            </a:fld>
            <a:endParaRPr lang="en-US" dirty="0"/>
          </a:p>
        </p:txBody>
      </p:sp>
    </p:spTree>
    <p:extLst>
      <p:ext uri="{BB962C8B-B14F-4D97-AF65-F5344CB8AC3E}">
        <p14:creationId xmlns:p14="http://schemas.microsoft.com/office/powerpoint/2010/main" val="381653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can press </a:t>
            </a:r>
            <a:r>
              <a:rPr lang="en-US" dirty="0" err="1"/>
              <a:t>Ctrl+C</a:t>
            </a:r>
            <a:r>
              <a:rPr lang="en-US" dirty="0"/>
              <a:t> if they want to stop all of the text from printing.</a:t>
            </a:r>
          </a:p>
        </p:txBody>
      </p:sp>
      <p:sp>
        <p:nvSpPr>
          <p:cNvPr id="4" name="Slide Number Placeholder 3"/>
          <p:cNvSpPr>
            <a:spLocks noGrp="1"/>
          </p:cNvSpPr>
          <p:nvPr>
            <p:ph type="sldNum" sz="quarter" idx="5"/>
          </p:nvPr>
        </p:nvSpPr>
        <p:spPr/>
        <p:txBody>
          <a:bodyPr/>
          <a:lstStyle/>
          <a:p>
            <a:fld id="{F0DDA35F-9E58-5D40-92C1-D8C7631003B0}" type="slidenum">
              <a:rPr lang="en-US" smtClean="0"/>
              <a:pPr/>
              <a:t>64</a:t>
            </a:fld>
            <a:endParaRPr lang="en-US" dirty="0"/>
          </a:p>
        </p:txBody>
      </p:sp>
    </p:spTree>
    <p:extLst>
      <p:ext uri="{BB962C8B-B14F-4D97-AF65-F5344CB8AC3E}">
        <p14:creationId xmlns:p14="http://schemas.microsoft.com/office/powerpoint/2010/main" val="372798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Redirection is discussed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pPr/>
              <a:t>69</a:t>
            </a:fld>
            <a:endParaRPr lang="en-US" dirty="0"/>
          </a:p>
        </p:txBody>
      </p:sp>
    </p:spTree>
    <p:extLst>
      <p:ext uri="{BB962C8B-B14F-4D97-AF65-F5344CB8AC3E}">
        <p14:creationId xmlns:p14="http://schemas.microsoft.com/office/powerpoint/2010/main" val="130377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will do more with grep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pPr/>
              <a:t>95</a:t>
            </a:fld>
            <a:endParaRPr lang="en-US" dirty="0"/>
          </a:p>
        </p:txBody>
      </p:sp>
    </p:spTree>
    <p:extLst>
      <p:ext uri="{BB962C8B-B14F-4D97-AF65-F5344CB8AC3E}">
        <p14:creationId xmlns:p14="http://schemas.microsoft.com/office/powerpoint/2010/main" val="38998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a:t>
            </a:r>
            <a:r>
              <a:rPr lang="en-US" dirty="0" err="1"/>
              <a:t>lConsider</a:t>
            </a:r>
            <a:r>
              <a:rPr lang="en-US" dirty="0"/>
              <a:t> pointing out that the "x" in </a:t>
            </a:r>
            <a:r>
              <a:rPr lang="en-US" dirty="0" err="1"/>
              <a:t>xargs</a:t>
            </a:r>
            <a:r>
              <a:rPr lang="en-US" dirty="0"/>
              <a:t> refers to the mathematical variable.</a:t>
            </a:r>
          </a:p>
        </p:txBody>
      </p:sp>
      <p:sp>
        <p:nvSpPr>
          <p:cNvPr id="4" name="Slide Number Placeholder 3"/>
          <p:cNvSpPr>
            <a:spLocks noGrp="1"/>
          </p:cNvSpPr>
          <p:nvPr>
            <p:ph type="sldNum" sz="quarter" idx="5"/>
          </p:nvPr>
        </p:nvSpPr>
        <p:spPr/>
        <p:txBody>
          <a:bodyPr/>
          <a:lstStyle/>
          <a:p>
            <a:fld id="{F0DDA35F-9E58-5D40-92C1-D8C7631003B0}" type="slidenum">
              <a:rPr lang="en-US" smtClean="0"/>
              <a:pPr/>
              <a:t>105</a:t>
            </a:fld>
            <a:endParaRPr lang="en-US" dirty="0"/>
          </a:p>
        </p:txBody>
      </p:sp>
    </p:spTree>
    <p:extLst>
      <p:ext uri="{BB962C8B-B14F-4D97-AF65-F5344CB8AC3E}">
        <p14:creationId xmlns:p14="http://schemas.microsoft.com/office/powerpoint/2010/main" val="3321036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following steps are meant to simulate output redirection, and are not necessarily real-world examples.</a:t>
            </a:r>
          </a:p>
          <a:p>
            <a:endParaRPr lang="en-US" dirty="0"/>
          </a:p>
          <a:p>
            <a:r>
              <a:rPr lang="en-US" dirty="0"/>
              <a:t>Teaching Tip: If students are curious, the </a:t>
            </a:r>
            <a:r>
              <a:rPr lang="en-US" dirty="0" err="1"/>
              <a:t>sudo</a:t>
            </a:r>
            <a:r>
              <a:rPr lang="en-US" dirty="0"/>
              <a:t> results in this step are just the records of them performing the search with superuser privileges.</a:t>
            </a:r>
          </a:p>
        </p:txBody>
      </p:sp>
      <p:sp>
        <p:nvSpPr>
          <p:cNvPr id="4" name="Slide Number Placeholder 3"/>
          <p:cNvSpPr>
            <a:spLocks noGrp="1"/>
          </p:cNvSpPr>
          <p:nvPr>
            <p:ph type="sldNum" sz="quarter" idx="5"/>
          </p:nvPr>
        </p:nvSpPr>
        <p:spPr/>
        <p:txBody>
          <a:bodyPr/>
          <a:lstStyle/>
          <a:p>
            <a:fld id="{F0DDA35F-9E58-5D40-92C1-D8C7631003B0}" type="slidenum">
              <a:rPr lang="en-US" smtClean="0"/>
              <a:pPr/>
              <a:t>116</a:t>
            </a:fld>
            <a:endParaRPr lang="en-US" dirty="0"/>
          </a:p>
        </p:txBody>
      </p:sp>
    </p:spTree>
    <p:extLst>
      <p:ext uri="{BB962C8B-B14F-4D97-AF65-F5344CB8AC3E}">
        <p14:creationId xmlns:p14="http://schemas.microsoft.com/office/powerpoint/2010/main" val="2061197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083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240558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2568717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94518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3061409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685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67730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33459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499928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79291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5684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1108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39609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01373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411804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3904176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333561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102694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507446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131679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2126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3925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4518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2757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1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32078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8871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6907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1317031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develetech.com/images/CompTIA-images/HD-TV.png"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develetech.com/images/CompTIA-images/HD-TV.png"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develetech.com/images/CompTIA-images/Keyboard.png"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Files and Directories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Create and Edit Text Files</a:t>
            </a:r>
          </a:p>
          <a:p>
            <a:r>
              <a:rPr lang="en-US" dirty="0">
                <a:solidFill>
                  <a:schemeClr val="tx1">
                    <a:lumMod val="85000"/>
                    <a:lumOff val="15000"/>
                  </a:schemeClr>
                </a:solidFill>
              </a:rPr>
              <a:t>Search for Files</a:t>
            </a:r>
          </a:p>
          <a:p>
            <a:r>
              <a:rPr lang="en-US" dirty="0">
                <a:solidFill>
                  <a:schemeClr val="tx1">
                    <a:lumMod val="85000"/>
                    <a:lumOff val="15000"/>
                  </a:schemeClr>
                </a:solidFill>
              </a:rPr>
              <a:t>Perform Operations on Files and Directories</a:t>
            </a:r>
          </a:p>
          <a:p>
            <a:r>
              <a:rPr lang="en-US" dirty="0">
                <a:solidFill>
                  <a:schemeClr val="tx1">
                    <a:lumMod val="85000"/>
                    <a:lumOff val="15000"/>
                  </a:schemeClr>
                </a:solidFill>
              </a:rPr>
              <a:t>Process Text Files</a:t>
            </a:r>
          </a:p>
          <a:p>
            <a:r>
              <a:rPr lang="en-US" dirty="0">
                <a:solidFill>
                  <a:schemeClr val="tx1">
                    <a:lumMod val="85000"/>
                    <a:lumOff val="15000"/>
                  </a:schemeClr>
                </a:solidFill>
              </a:rPr>
              <a:t>Manipulate File Output</a:t>
            </a:r>
          </a:p>
        </p:txBody>
      </p:sp>
    </p:spTree>
    <p:extLst>
      <p:ext uri="{BB962C8B-B14F-4D97-AF65-F5344CB8AC3E}">
        <p14:creationId xmlns:p14="http://schemas.microsoft.com/office/powerpoint/2010/main" val="1260534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DA6-BF37-4F41-AB58-430FBE4FE262}"/>
              </a:ext>
            </a:extLst>
          </p:cNvPr>
          <p:cNvSpPr>
            <a:spLocks noGrp="1"/>
          </p:cNvSpPr>
          <p:nvPr>
            <p:ph type="title"/>
          </p:nvPr>
        </p:nvSpPr>
        <p:spPr/>
        <p:txBody>
          <a:bodyPr/>
          <a:lstStyle/>
          <a:p>
            <a:r>
              <a:rPr lang="en-US" dirty="0"/>
              <a:t>Switch Modes (Slide 2 of 2)</a:t>
            </a:r>
          </a:p>
        </p:txBody>
      </p:sp>
      <p:sp>
        <p:nvSpPr>
          <p:cNvPr id="3" name="Slide Number Placeholder 2">
            <a:extLst>
              <a:ext uri="{FF2B5EF4-FFF2-40B4-BE49-F238E27FC236}">
                <a16:creationId xmlns:a16="http://schemas.microsoft.com/office/drawing/2014/main" id="{06C1D875-A594-8942-A5DA-498116108A7B}"/>
              </a:ext>
            </a:extLst>
          </p:cNvPr>
          <p:cNvSpPr>
            <a:spLocks noGrp="1"/>
          </p:cNvSpPr>
          <p:nvPr>
            <p:ph type="sldNum" sz="quarter" idx="4"/>
          </p:nvPr>
        </p:nvSpPr>
        <p:spPr/>
        <p:txBody>
          <a:bodyPr/>
          <a:lstStyle/>
          <a:p>
            <a:fld id="{2066355A-084C-D24E-9AD2-7E4FC41EA627}" type="slidenum">
              <a:rPr lang="en-US" smtClean="0"/>
              <a:pPr/>
              <a:t>10</a:t>
            </a:fld>
            <a:endParaRPr lang="en-US" dirty="0"/>
          </a:p>
        </p:txBody>
      </p:sp>
      <p:pic>
        <p:nvPicPr>
          <p:cNvPr id="15" name="Picture 14">
            <a:extLst>
              <a:ext uri="{FF2B5EF4-FFF2-40B4-BE49-F238E27FC236}">
                <a16:creationId xmlns:a16="http://schemas.microsoft.com/office/drawing/2014/main" id="{2DEB1B7F-696C-4E82-B3ED-58B5800B9256}"/>
              </a:ext>
            </a:extLst>
          </p:cNvPr>
          <p:cNvPicPr>
            <a:picLocks noChangeAspect="1"/>
          </p:cNvPicPr>
          <p:nvPr/>
        </p:nvPicPr>
        <p:blipFill>
          <a:blip r:embed="rId2"/>
          <a:stretch>
            <a:fillRect/>
          </a:stretch>
        </p:blipFill>
        <p:spPr>
          <a:xfrm>
            <a:off x="1463385" y="1174661"/>
            <a:ext cx="6217231" cy="2794177"/>
          </a:xfrm>
          <a:prstGeom prst="rect">
            <a:avLst/>
          </a:prstGeom>
        </p:spPr>
      </p:pic>
    </p:spTree>
    <p:extLst>
      <p:ext uri="{BB962C8B-B14F-4D97-AF65-F5344CB8AC3E}">
        <p14:creationId xmlns:p14="http://schemas.microsoft.com/office/powerpoint/2010/main" val="1478307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1DBE-7643-4BA8-87DD-880E1769662D}"/>
              </a:ext>
            </a:extLst>
          </p:cNvPr>
          <p:cNvSpPr>
            <a:spLocks noGrp="1"/>
          </p:cNvSpPr>
          <p:nvPr>
            <p:ph type="title"/>
          </p:nvPr>
        </p:nvSpPr>
        <p:spPr/>
        <p:txBody>
          <a:bodyPr/>
          <a:lstStyle/>
          <a:p>
            <a:r>
              <a:rPr lang="en-US" dirty="0"/>
              <a:t>Standard Output</a:t>
            </a:r>
          </a:p>
        </p:txBody>
      </p:sp>
      <p:sp>
        <p:nvSpPr>
          <p:cNvPr id="3" name="Text Placeholder 2">
            <a:extLst>
              <a:ext uri="{FF2B5EF4-FFF2-40B4-BE49-F238E27FC236}">
                <a16:creationId xmlns:a16="http://schemas.microsoft.com/office/drawing/2014/main" id="{D1BBE724-E68B-4825-8180-930A158A0B19}"/>
              </a:ext>
            </a:extLst>
          </p:cNvPr>
          <p:cNvSpPr>
            <a:spLocks noGrp="1"/>
          </p:cNvSpPr>
          <p:nvPr>
            <p:ph type="body" sz="quarter" idx="13"/>
          </p:nvPr>
        </p:nvSpPr>
        <p:spPr/>
        <p:txBody>
          <a:bodyPr/>
          <a:lstStyle/>
          <a:p>
            <a:r>
              <a:rPr lang="en-US" dirty="0"/>
              <a:t>A text stream that acts as the destination for command output.</a:t>
            </a:r>
          </a:p>
        </p:txBody>
      </p:sp>
      <p:sp>
        <p:nvSpPr>
          <p:cNvPr id="4" name="Slide Number Placeholder 3">
            <a:extLst>
              <a:ext uri="{FF2B5EF4-FFF2-40B4-BE49-F238E27FC236}">
                <a16:creationId xmlns:a16="http://schemas.microsoft.com/office/drawing/2014/main" id="{4B10C875-AD81-41E8-B62E-5F5BF5FCB340}"/>
              </a:ext>
            </a:extLst>
          </p:cNvPr>
          <p:cNvSpPr>
            <a:spLocks noGrp="1"/>
          </p:cNvSpPr>
          <p:nvPr>
            <p:ph type="sldNum" sz="quarter" idx="4"/>
          </p:nvPr>
        </p:nvSpPr>
        <p:spPr/>
        <p:txBody>
          <a:bodyPr/>
          <a:lstStyle/>
          <a:p>
            <a:fld id="{2066355A-084C-D24E-9AD2-7E4FC41EA627}" type="slidenum">
              <a:rPr lang="en-US" smtClean="0"/>
              <a:pPr/>
              <a:t>100</a:t>
            </a:fld>
            <a:endParaRPr lang="en-US" dirty="0"/>
          </a:p>
        </p:txBody>
      </p:sp>
      <p:sp>
        <p:nvSpPr>
          <p:cNvPr id="5" name="Content Placeholder 4">
            <a:extLst>
              <a:ext uri="{FF2B5EF4-FFF2-40B4-BE49-F238E27FC236}">
                <a16:creationId xmlns:a16="http://schemas.microsoft.com/office/drawing/2014/main" id="{A6CD26F1-472D-49D3-8849-850584129FA4}"/>
              </a:ext>
            </a:extLst>
          </p:cNvPr>
          <p:cNvSpPr>
            <a:spLocks noGrp="1"/>
          </p:cNvSpPr>
          <p:nvPr>
            <p:ph idx="1"/>
          </p:nvPr>
        </p:nvSpPr>
        <p:spPr/>
        <p:txBody>
          <a:bodyPr/>
          <a:lstStyle/>
          <a:p>
            <a:r>
              <a:rPr lang="en-US" dirty="0"/>
              <a:t>Also called stdout.</a:t>
            </a:r>
          </a:p>
          <a:p>
            <a:r>
              <a:rPr lang="en-US" dirty="0"/>
              <a:t>Directed to CLI by default.</a:t>
            </a:r>
          </a:p>
        </p:txBody>
      </p:sp>
      <p:grpSp>
        <p:nvGrpSpPr>
          <p:cNvPr id="9" name="Group 8">
            <a:extLst>
              <a:ext uri="{FF2B5EF4-FFF2-40B4-BE49-F238E27FC236}">
                <a16:creationId xmlns:a16="http://schemas.microsoft.com/office/drawing/2014/main" id="{E0044D65-B13D-0B42-BBA7-2AE1A5D22AD0}"/>
              </a:ext>
            </a:extLst>
          </p:cNvPr>
          <p:cNvGrpSpPr/>
          <p:nvPr/>
        </p:nvGrpSpPr>
        <p:grpSpPr>
          <a:xfrm>
            <a:off x="2190633" y="2627058"/>
            <a:ext cx="4758150" cy="1587500"/>
            <a:chOff x="2632827" y="2319867"/>
            <a:chExt cx="4758150" cy="1587500"/>
          </a:xfrm>
        </p:grpSpPr>
        <p:pic>
          <p:nvPicPr>
            <p:cNvPr id="2050" name="Picture 2" descr="HD TV">
              <a:hlinkClick r:id="rId2" tooltip="HD TV"/>
              <a:extLst>
                <a:ext uri="{FF2B5EF4-FFF2-40B4-BE49-F238E27FC236}">
                  <a16:creationId xmlns:a16="http://schemas.microsoft.com/office/drawing/2014/main" id="{ABBD7379-F241-A242-ACF6-E49C6BE66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477" y="2319867"/>
              <a:ext cx="1587500" cy="1587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A913E9C-7EAD-2544-876D-9F33FD764E3A}"/>
                </a:ext>
              </a:extLst>
            </p:cNvPr>
            <p:cNvCxnSpPr/>
            <p:nvPr/>
          </p:nvCxnSpPr>
          <p:spPr>
            <a:xfrm>
              <a:off x="3718560" y="3174741"/>
              <a:ext cx="1815253"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1B1E61C-0DF6-9142-8A5E-8753E856E495}"/>
                </a:ext>
              </a:extLst>
            </p:cNvPr>
            <p:cNvSpPr txBox="1"/>
            <p:nvPr/>
          </p:nvSpPr>
          <p:spPr>
            <a:xfrm>
              <a:off x="2632827" y="2990075"/>
              <a:ext cx="950901"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318053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1DBE-7643-4BA8-87DD-880E1769662D}"/>
              </a:ext>
            </a:extLst>
          </p:cNvPr>
          <p:cNvSpPr>
            <a:spLocks noGrp="1"/>
          </p:cNvSpPr>
          <p:nvPr>
            <p:ph type="title"/>
          </p:nvPr>
        </p:nvSpPr>
        <p:spPr/>
        <p:txBody>
          <a:bodyPr/>
          <a:lstStyle/>
          <a:p>
            <a:r>
              <a:rPr lang="en-US" dirty="0"/>
              <a:t>Standard Error</a:t>
            </a:r>
          </a:p>
        </p:txBody>
      </p:sp>
      <p:sp>
        <p:nvSpPr>
          <p:cNvPr id="3" name="Text Placeholder 2">
            <a:extLst>
              <a:ext uri="{FF2B5EF4-FFF2-40B4-BE49-F238E27FC236}">
                <a16:creationId xmlns:a16="http://schemas.microsoft.com/office/drawing/2014/main" id="{D1BBE724-E68B-4825-8180-930A158A0B19}"/>
              </a:ext>
            </a:extLst>
          </p:cNvPr>
          <p:cNvSpPr>
            <a:spLocks noGrp="1"/>
          </p:cNvSpPr>
          <p:nvPr>
            <p:ph type="body" sz="quarter" idx="13"/>
          </p:nvPr>
        </p:nvSpPr>
        <p:spPr/>
        <p:txBody>
          <a:bodyPr/>
          <a:lstStyle/>
          <a:p>
            <a:r>
              <a:rPr lang="en-US" dirty="0"/>
              <a:t>A text stream that is used as the destination for error messages.</a:t>
            </a:r>
          </a:p>
        </p:txBody>
      </p:sp>
      <p:sp>
        <p:nvSpPr>
          <p:cNvPr id="4" name="Slide Number Placeholder 3">
            <a:extLst>
              <a:ext uri="{FF2B5EF4-FFF2-40B4-BE49-F238E27FC236}">
                <a16:creationId xmlns:a16="http://schemas.microsoft.com/office/drawing/2014/main" id="{4B10C875-AD81-41E8-B62E-5F5BF5FCB340}"/>
              </a:ext>
            </a:extLst>
          </p:cNvPr>
          <p:cNvSpPr>
            <a:spLocks noGrp="1"/>
          </p:cNvSpPr>
          <p:nvPr>
            <p:ph type="sldNum" sz="quarter" idx="4"/>
          </p:nvPr>
        </p:nvSpPr>
        <p:spPr/>
        <p:txBody>
          <a:bodyPr/>
          <a:lstStyle/>
          <a:p>
            <a:fld id="{2066355A-084C-D24E-9AD2-7E4FC41EA627}" type="slidenum">
              <a:rPr lang="en-US" smtClean="0"/>
              <a:pPr/>
              <a:t>101</a:t>
            </a:fld>
            <a:endParaRPr lang="en-US" dirty="0"/>
          </a:p>
        </p:txBody>
      </p:sp>
      <p:sp>
        <p:nvSpPr>
          <p:cNvPr id="5" name="Content Placeholder 4">
            <a:extLst>
              <a:ext uri="{FF2B5EF4-FFF2-40B4-BE49-F238E27FC236}">
                <a16:creationId xmlns:a16="http://schemas.microsoft.com/office/drawing/2014/main" id="{A6CD26F1-472D-49D3-8849-850584129FA4}"/>
              </a:ext>
            </a:extLst>
          </p:cNvPr>
          <p:cNvSpPr>
            <a:spLocks noGrp="1"/>
          </p:cNvSpPr>
          <p:nvPr>
            <p:ph idx="1"/>
          </p:nvPr>
        </p:nvSpPr>
        <p:spPr/>
        <p:txBody>
          <a:bodyPr/>
          <a:lstStyle/>
          <a:p>
            <a:r>
              <a:rPr lang="en-US" dirty="0"/>
              <a:t>Also called stderr.</a:t>
            </a:r>
          </a:p>
          <a:p>
            <a:r>
              <a:rPr lang="en-US" dirty="0"/>
              <a:t>Prints error messages to CLI by default.</a:t>
            </a:r>
          </a:p>
        </p:txBody>
      </p:sp>
      <p:grpSp>
        <p:nvGrpSpPr>
          <p:cNvPr id="10" name="Group 9">
            <a:extLst>
              <a:ext uri="{FF2B5EF4-FFF2-40B4-BE49-F238E27FC236}">
                <a16:creationId xmlns:a16="http://schemas.microsoft.com/office/drawing/2014/main" id="{A6AB750F-E4C3-4821-A683-F62E225469C6}"/>
              </a:ext>
            </a:extLst>
          </p:cNvPr>
          <p:cNvGrpSpPr/>
          <p:nvPr/>
        </p:nvGrpSpPr>
        <p:grpSpPr>
          <a:xfrm>
            <a:off x="1356449" y="2627058"/>
            <a:ext cx="5592334" cy="1587500"/>
            <a:chOff x="1798643" y="2319867"/>
            <a:chExt cx="5592334" cy="1587500"/>
          </a:xfrm>
        </p:grpSpPr>
        <p:pic>
          <p:nvPicPr>
            <p:cNvPr id="11" name="Picture 2" descr="HD TV">
              <a:hlinkClick r:id="rId2" tooltip="HD TV"/>
              <a:extLst>
                <a:ext uri="{FF2B5EF4-FFF2-40B4-BE49-F238E27FC236}">
                  <a16:creationId xmlns:a16="http://schemas.microsoft.com/office/drawing/2014/main" id="{A6DA71A9-DF6E-4D0B-805D-7379A4FA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477" y="2319867"/>
              <a:ext cx="1587500" cy="15875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B3C62F6-5B27-4A75-98DD-42E5C57CC1B2}"/>
                </a:ext>
              </a:extLst>
            </p:cNvPr>
            <p:cNvCxnSpPr/>
            <p:nvPr/>
          </p:nvCxnSpPr>
          <p:spPr>
            <a:xfrm>
              <a:off x="3718560" y="3174741"/>
              <a:ext cx="1815253"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D826A97-7374-4298-814C-14CF5B83AA1D}"/>
                </a:ext>
              </a:extLst>
            </p:cNvPr>
            <p:cNvSpPr txBox="1"/>
            <p:nvPr/>
          </p:nvSpPr>
          <p:spPr>
            <a:xfrm>
              <a:off x="1798643" y="2990075"/>
              <a:ext cx="1845570" cy="369332"/>
            </a:xfrm>
            <a:prstGeom prst="rect">
              <a:avLst/>
            </a:prstGeom>
            <a:noFill/>
          </p:spPr>
          <p:txBody>
            <a:bodyPr wrap="none" rtlCol="0">
              <a:spAutoFit/>
            </a:bodyPr>
            <a:lstStyle/>
            <a:p>
              <a:r>
                <a:rPr lang="en-US" dirty="0"/>
                <a:t>Error Messages</a:t>
              </a:r>
            </a:p>
          </p:txBody>
        </p:sp>
      </p:grpSp>
    </p:spTree>
    <p:extLst>
      <p:ext uri="{BB962C8B-B14F-4D97-AF65-F5344CB8AC3E}">
        <p14:creationId xmlns:p14="http://schemas.microsoft.com/office/powerpoint/2010/main" val="2987157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A1C17-7A9C-4DA4-9281-EE0A07BF6F0A}"/>
              </a:ext>
            </a:extLst>
          </p:cNvPr>
          <p:cNvSpPr>
            <a:spLocks noGrp="1"/>
          </p:cNvSpPr>
          <p:nvPr>
            <p:ph type="title"/>
          </p:nvPr>
        </p:nvSpPr>
        <p:spPr/>
        <p:txBody>
          <a:bodyPr/>
          <a:lstStyle/>
          <a:p>
            <a:r>
              <a:rPr lang="en-US" dirty="0"/>
              <a:t>Input/Output Redirection</a:t>
            </a:r>
          </a:p>
        </p:txBody>
      </p:sp>
      <p:sp>
        <p:nvSpPr>
          <p:cNvPr id="3" name="Text Placeholder 2">
            <a:extLst>
              <a:ext uri="{FF2B5EF4-FFF2-40B4-BE49-F238E27FC236}">
                <a16:creationId xmlns:a16="http://schemas.microsoft.com/office/drawing/2014/main" id="{26DD433C-7788-46B4-9538-EC95D283BF4D}"/>
              </a:ext>
            </a:extLst>
          </p:cNvPr>
          <p:cNvSpPr>
            <a:spLocks noGrp="1"/>
          </p:cNvSpPr>
          <p:nvPr>
            <p:ph type="body" sz="quarter" idx="13"/>
          </p:nvPr>
        </p:nvSpPr>
        <p:spPr/>
        <p:txBody>
          <a:bodyPr/>
          <a:lstStyle/>
          <a:p>
            <a:r>
              <a:rPr lang="en-US" sz="1600" dirty="0"/>
              <a:t>The process of accepting input from a source other than the keyboard and sending output to a destination other than the display device.</a:t>
            </a:r>
          </a:p>
        </p:txBody>
      </p:sp>
      <p:sp>
        <p:nvSpPr>
          <p:cNvPr id="4" name="Slide Number Placeholder 3">
            <a:extLst>
              <a:ext uri="{FF2B5EF4-FFF2-40B4-BE49-F238E27FC236}">
                <a16:creationId xmlns:a16="http://schemas.microsoft.com/office/drawing/2014/main" id="{FC675373-051B-41F8-A6E7-BEC6AD689EDA}"/>
              </a:ext>
            </a:extLst>
          </p:cNvPr>
          <p:cNvSpPr>
            <a:spLocks noGrp="1"/>
          </p:cNvSpPr>
          <p:nvPr>
            <p:ph type="sldNum" sz="quarter" idx="4"/>
          </p:nvPr>
        </p:nvSpPr>
        <p:spPr/>
        <p:txBody>
          <a:bodyPr/>
          <a:lstStyle/>
          <a:p>
            <a:fld id="{2066355A-084C-D24E-9AD2-7E4FC41EA627}" type="slidenum">
              <a:rPr lang="en-US" smtClean="0"/>
              <a:pPr/>
              <a:t>102</a:t>
            </a:fld>
            <a:endParaRPr lang="en-US" dirty="0"/>
          </a:p>
        </p:txBody>
      </p:sp>
      <p:sp>
        <p:nvSpPr>
          <p:cNvPr id="5" name="Content Placeholder 4">
            <a:extLst>
              <a:ext uri="{FF2B5EF4-FFF2-40B4-BE49-F238E27FC236}">
                <a16:creationId xmlns:a16="http://schemas.microsoft.com/office/drawing/2014/main" id="{1935D248-C883-44D4-B7E6-2A0E73CA9EF5}"/>
              </a:ext>
            </a:extLst>
          </p:cNvPr>
          <p:cNvSpPr>
            <a:spLocks noGrp="1"/>
          </p:cNvSpPr>
          <p:nvPr>
            <p:ph idx="1"/>
          </p:nvPr>
        </p:nvSpPr>
        <p:spPr/>
        <p:txBody>
          <a:bodyPr/>
          <a:lstStyle/>
          <a:p>
            <a:r>
              <a:rPr lang="en-US" dirty="0"/>
              <a:t>Can bypass default devices when working with I/O.</a:t>
            </a:r>
          </a:p>
          <a:p>
            <a:r>
              <a:rPr lang="en-US" dirty="0"/>
              <a:t>Typically used to read input from files and send output to files.</a:t>
            </a:r>
          </a:p>
          <a:p>
            <a:r>
              <a:rPr lang="en-US" dirty="0"/>
              <a:t>Uses stdin, stdout, and stderr streams.</a:t>
            </a:r>
          </a:p>
        </p:txBody>
      </p:sp>
    </p:spTree>
    <p:extLst>
      <p:ext uri="{BB962C8B-B14F-4D97-AF65-F5344CB8AC3E}">
        <p14:creationId xmlns:p14="http://schemas.microsoft.com/office/powerpoint/2010/main" val="1218881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88C9-B835-4AF2-917B-A8483627C917}"/>
              </a:ext>
            </a:extLst>
          </p:cNvPr>
          <p:cNvSpPr>
            <a:spLocks noGrp="1"/>
          </p:cNvSpPr>
          <p:nvPr>
            <p:ph type="title"/>
          </p:nvPr>
        </p:nvSpPr>
        <p:spPr/>
        <p:txBody>
          <a:bodyPr/>
          <a:lstStyle/>
          <a:p>
            <a:r>
              <a:rPr lang="en-US" dirty="0"/>
              <a:t>Redirection Operators</a:t>
            </a:r>
          </a:p>
        </p:txBody>
      </p:sp>
      <p:sp>
        <p:nvSpPr>
          <p:cNvPr id="4" name="Slide Number Placeholder 3">
            <a:extLst>
              <a:ext uri="{FF2B5EF4-FFF2-40B4-BE49-F238E27FC236}">
                <a16:creationId xmlns:a16="http://schemas.microsoft.com/office/drawing/2014/main" id="{C648D373-08C3-4E27-A4BD-093133C1B63F}"/>
              </a:ext>
            </a:extLst>
          </p:cNvPr>
          <p:cNvSpPr>
            <a:spLocks noGrp="1"/>
          </p:cNvSpPr>
          <p:nvPr>
            <p:ph type="sldNum" sz="quarter" idx="4"/>
          </p:nvPr>
        </p:nvSpPr>
        <p:spPr/>
        <p:txBody>
          <a:bodyPr/>
          <a:lstStyle/>
          <a:p>
            <a:fld id="{2066355A-084C-D24E-9AD2-7E4FC41EA627}" type="slidenum">
              <a:rPr lang="en-US" smtClean="0"/>
              <a:pPr/>
              <a:t>103</a:t>
            </a:fld>
            <a:endParaRPr lang="en-US" dirty="0"/>
          </a:p>
        </p:txBody>
      </p:sp>
      <p:graphicFrame>
        <p:nvGraphicFramePr>
          <p:cNvPr id="6" name="Group 23">
            <a:extLst>
              <a:ext uri="{FF2B5EF4-FFF2-40B4-BE49-F238E27FC236}">
                <a16:creationId xmlns:a16="http://schemas.microsoft.com/office/drawing/2014/main" id="{8F65C40A-B03B-42B4-86F3-063647AC7A4C}"/>
              </a:ext>
            </a:extLst>
          </p:cNvPr>
          <p:cNvGraphicFramePr>
            <a:graphicFrameLocks noGrp="1"/>
          </p:cNvGraphicFramePr>
          <p:nvPr>
            <p:extLst>
              <p:ext uri="{D42A27DB-BD31-4B8C-83A1-F6EECF244321}">
                <p14:modId xmlns:p14="http://schemas.microsoft.com/office/powerpoint/2010/main" val="2194154718"/>
              </p:ext>
            </p:extLst>
          </p:nvPr>
        </p:nvGraphicFramePr>
        <p:xfrm>
          <a:off x="952326" y="1041892"/>
          <a:ext cx="7239348" cy="3218672"/>
        </p:xfrm>
        <a:graphic>
          <a:graphicData uri="http://schemas.openxmlformats.org/drawingml/2006/table">
            <a:tbl>
              <a:tblPr/>
              <a:tblGrid>
                <a:gridCol w="1494658">
                  <a:extLst>
                    <a:ext uri="{9D8B030D-6E8A-4147-A177-3AD203B41FA5}">
                      <a16:colId xmlns:a16="http://schemas.microsoft.com/office/drawing/2014/main" val="20000"/>
                    </a:ext>
                  </a:extLst>
                </a:gridCol>
                <a:gridCol w="5744690">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Operator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Redirect stdout to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&gt;&gt;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Append stdout to the end of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2&gt;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Redirect stderr to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2&gt;&gt;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Append stderr to the end of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&amp;&gt;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Redirect both stdout and stderr to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8108769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&lt;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Read input from file rather than keyboard/mouse.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2721895"/>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&lt;&lt;string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Provide input data from current source, stopping at a line containing provided string. Called a here document.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18223096"/>
                  </a:ext>
                </a:extLst>
              </a:tr>
            </a:tbl>
          </a:graphicData>
        </a:graphic>
      </p:graphicFrame>
    </p:spTree>
    <p:extLst>
      <p:ext uri="{BB962C8B-B14F-4D97-AF65-F5344CB8AC3E}">
        <p14:creationId xmlns:p14="http://schemas.microsoft.com/office/powerpoint/2010/main" val="36322749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ACB6-6952-4E34-96C2-0CA3881690D5}"/>
              </a:ext>
            </a:extLst>
          </p:cNvPr>
          <p:cNvSpPr>
            <a:spLocks noGrp="1"/>
          </p:cNvSpPr>
          <p:nvPr>
            <p:ph type="title"/>
          </p:nvPr>
        </p:nvSpPr>
        <p:spPr/>
        <p:txBody>
          <a:bodyPr/>
          <a:lstStyle/>
          <a:p>
            <a:r>
              <a:rPr lang="en-US" dirty="0"/>
              <a:t>Piping</a:t>
            </a:r>
          </a:p>
        </p:txBody>
      </p:sp>
      <p:sp>
        <p:nvSpPr>
          <p:cNvPr id="5" name="Text Placeholder 4">
            <a:extLst>
              <a:ext uri="{FF2B5EF4-FFF2-40B4-BE49-F238E27FC236}">
                <a16:creationId xmlns:a16="http://schemas.microsoft.com/office/drawing/2014/main" id="{EC4B056B-9B48-43CC-8A54-828A399B67A2}"/>
              </a:ext>
            </a:extLst>
          </p:cNvPr>
          <p:cNvSpPr>
            <a:spLocks noGrp="1"/>
          </p:cNvSpPr>
          <p:nvPr>
            <p:ph type="body" sz="quarter" idx="13"/>
          </p:nvPr>
        </p:nvSpPr>
        <p:spPr/>
        <p:txBody>
          <a:bodyPr/>
          <a:lstStyle/>
          <a:p>
            <a:r>
              <a:rPr lang="en-US" dirty="0"/>
              <a:t>The process of combining the standard I/O streams of commands.</a:t>
            </a:r>
          </a:p>
        </p:txBody>
      </p:sp>
      <p:sp>
        <p:nvSpPr>
          <p:cNvPr id="3" name="Slide Number Placeholder 2">
            <a:extLst>
              <a:ext uri="{FF2B5EF4-FFF2-40B4-BE49-F238E27FC236}">
                <a16:creationId xmlns:a16="http://schemas.microsoft.com/office/drawing/2014/main" id="{BF46E2C1-E2E2-4682-9721-A7E8365C413A}"/>
              </a:ext>
            </a:extLst>
          </p:cNvPr>
          <p:cNvSpPr>
            <a:spLocks noGrp="1"/>
          </p:cNvSpPr>
          <p:nvPr>
            <p:ph type="sldNum" sz="quarter" idx="4"/>
          </p:nvPr>
        </p:nvSpPr>
        <p:spPr/>
        <p:txBody>
          <a:bodyPr/>
          <a:lstStyle/>
          <a:p>
            <a:fld id="{2066355A-084C-D24E-9AD2-7E4FC41EA627}" type="slidenum">
              <a:rPr lang="en-US" smtClean="0"/>
              <a:pPr/>
              <a:t>104</a:t>
            </a:fld>
            <a:endParaRPr lang="en-US" dirty="0"/>
          </a:p>
        </p:txBody>
      </p:sp>
      <p:sp>
        <p:nvSpPr>
          <p:cNvPr id="4" name="Content Placeholder 3">
            <a:extLst>
              <a:ext uri="{FF2B5EF4-FFF2-40B4-BE49-F238E27FC236}">
                <a16:creationId xmlns:a16="http://schemas.microsoft.com/office/drawing/2014/main" id="{D06E885D-101E-4390-A6FA-6EAAC2585655}"/>
              </a:ext>
            </a:extLst>
          </p:cNvPr>
          <p:cNvSpPr>
            <a:spLocks noGrp="1"/>
          </p:cNvSpPr>
          <p:nvPr>
            <p:ph idx="1"/>
          </p:nvPr>
        </p:nvSpPr>
        <p:spPr/>
        <p:txBody>
          <a:bodyPr/>
          <a:lstStyle/>
          <a:p>
            <a:r>
              <a:rPr lang="en-US" dirty="0"/>
              <a:t>Standard output of one command is used as standard input for another.</a:t>
            </a:r>
          </a:p>
          <a:p>
            <a:r>
              <a:rPr lang="en-US" dirty="0"/>
              <a:t>Output format of first command should be compatible with second.</a:t>
            </a:r>
          </a:p>
          <a:p>
            <a:r>
              <a:rPr lang="en-US" dirty="0"/>
              <a:t>Pipe operator (</a:t>
            </a:r>
            <a:r>
              <a:rPr lang="en-US" sz="1600" dirty="0">
                <a:latin typeface="Cutive Mono" panose="020B0604020202020204" charset="0"/>
                <a:cs typeface="Courier New" panose="02070309020205020404" pitchFamily="49" charset="0"/>
              </a:rPr>
              <a:t>|</a:t>
            </a:r>
            <a:r>
              <a:rPr lang="en-US" dirty="0"/>
              <a:t>) can be used with most Linux commands.</a:t>
            </a:r>
          </a:p>
        </p:txBody>
      </p:sp>
      <p:pic>
        <p:nvPicPr>
          <p:cNvPr id="8" name="Picture 7">
            <a:extLst>
              <a:ext uri="{FF2B5EF4-FFF2-40B4-BE49-F238E27FC236}">
                <a16:creationId xmlns:a16="http://schemas.microsoft.com/office/drawing/2014/main" id="{C2A74CAD-C559-4B90-AB51-8CBEB90F53B2}"/>
              </a:ext>
            </a:extLst>
          </p:cNvPr>
          <p:cNvPicPr>
            <a:picLocks noChangeAspect="1"/>
          </p:cNvPicPr>
          <p:nvPr/>
        </p:nvPicPr>
        <p:blipFill>
          <a:blip r:embed="rId2"/>
          <a:stretch>
            <a:fillRect/>
          </a:stretch>
        </p:blipFill>
        <p:spPr>
          <a:xfrm>
            <a:off x="1436330" y="2921443"/>
            <a:ext cx="6271341" cy="1277073"/>
          </a:xfrm>
          <a:prstGeom prst="rect">
            <a:avLst/>
          </a:prstGeom>
        </p:spPr>
      </p:pic>
    </p:spTree>
    <p:extLst>
      <p:ext uri="{BB962C8B-B14F-4D97-AF65-F5344CB8AC3E}">
        <p14:creationId xmlns:p14="http://schemas.microsoft.com/office/powerpoint/2010/main" val="14038837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A87ECC-0697-492B-AE6C-9A7904A218B5}"/>
              </a:ext>
            </a:extLst>
          </p:cNvPr>
          <p:cNvSpPr>
            <a:spLocks noGrp="1"/>
          </p:cNvSpPr>
          <p:nvPr>
            <p:ph type="title"/>
          </p:nvPr>
        </p:nvSpPr>
        <p:spPr/>
        <p:txBody>
          <a:bodyPr/>
          <a:lstStyle/>
          <a:p>
            <a:r>
              <a:rPr lang="en-US" dirty="0"/>
              <a:t>The </a:t>
            </a:r>
            <a:r>
              <a:rPr lang="en-US" dirty="0">
                <a:latin typeface="Cutive Mono" panose="020B0604020202020204" charset="0"/>
              </a:rPr>
              <a:t>xargs</a:t>
            </a:r>
            <a:r>
              <a:rPr lang="en-US" dirty="0"/>
              <a:t> Command (Slide 1 of 2)</a:t>
            </a:r>
          </a:p>
        </p:txBody>
      </p:sp>
      <p:sp>
        <p:nvSpPr>
          <p:cNvPr id="4" name="Slide Number Placeholder 3">
            <a:extLst>
              <a:ext uri="{FF2B5EF4-FFF2-40B4-BE49-F238E27FC236}">
                <a16:creationId xmlns:a16="http://schemas.microsoft.com/office/drawing/2014/main" id="{1DFE7F62-163A-4A2A-B2CD-DDD5031ECF3F}"/>
              </a:ext>
            </a:extLst>
          </p:cNvPr>
          <p:cNvSpPr>
            <a:spLocks noGrp="1"/>
          </p:cNvSpPr>
          <p:nvPr>
            <p:ph type="sldNum" sz="quarter" idx="4"/>
          </p:nvPr>
        </p:nvSpPr>
        <p:spPr/>
        <p:txBody>
          <a:bodyPr/>
          <a:lstStyle/>
          <a:p>
            <a:fld id="{2066355A-084C-D24E-9AD2-7E4FC41EA627}" type="slidenum">
              <a:rPr lang="en-US" smtClean="0"/>
              <a:pPr/>
              <a:t>105</a:t>
            </a:fld>
            <a:endParaRPr lang="en-US" dirty="0"/>
          </a:p>
        </p:txBody>
      </p:sp>
      <p:sp>
        <p:nvSpPr>
          <p:cNvPr id="7" name="Content Placeholder 6">
            <a:extLst>
              <a:ext uri="{FF2B5EF4-FFF2-40B4-BE49-F238E27FC236}">
                <a16:creationId xmlns:a16="http://schemas.microsoft.com/office/drawing/2014/main" id="{5C3EFECE-F5CC-4972-B309-45DF39148D62}"/>
              </a:ext>
            </a:extLst>
          </p:cNvPr>
          <p:cNvSpPr>
            <a:spLocks noGrp="1"/>
          </p:cNvSpPr>
          <p:nvPr>
            <p:ph idx="1"/>
          </p:nvPr>
        </p:nvSpPr>
        <p:spPr/>
        <p:txBody>
          <a:bodyPr/>
          <a:lstStyle/>
          <a:p>
            <a:r>
              <a:rPr lang="en-US" dirty="0"/>
              <a:t>Reads from stdin and executes command for each argument provided.</a:t>
            </a:r>
          </a:p>
          <a:p>
            <a:pPr lvl="1"/>
            <a:r>
              <a:rPr lang="en-US" dirty="0"/>
              <a:t>Argument must be separated by blanks.</a:t>
            </a:r>
          </a:p>
          <a:p>
            <a:r>
              <a:rPr lang="en-US" dirty="0"/>
              <a:t>Pipe makes output of first command the input for second command.</a:t>
            </a:r>
          </a:p>
          <a:p>
            <a:r>
              <a:rPr lang="en-US" dirty="0"/>
              <a:t>Commonly used with </a:t>
            </a:r>
            <a:r>
              <a:rPr lang="en-US" dirty="0">
                <a:latin typeface="Cutive Mono" panose="020B0604020202020204" charset="0"/>
                <a:cs typeface="Courier New" panose="02070309020205020404" pitchFamily="49" charset="0"/>
              </a:rPr>
              <a:t>find</a:t>
            </a:r>
            <a:r>
              <a:rPr lang="en-US" dirty="0"/>
              <a:t> command.</a:t>
            </a:r>
          </a:p>
          <a:p>
            <a:pPr lvl="1"/>
            <a:r>
              <a:rPr lang="en-US" dirty="0"/>
              <a:t>Operate on each result of a file/directory search.</a:t>
            </a:r>
          </a:p>
        </p:txBody>
      </p:sp>
    </p:spTree>
    <p:extLst>
      <p:ext uri="{BB962C8B-B14F-4D97-AF65-F5344CB8AC3E}">
        <p14:creationId xmlns:p14="http://schemas.microsoft.com/office/powerpoint/2010/main" val="37018414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D65669-6806-4644-A652-4916EE62E81D}"/>
              </a:ext>
            </a:extLst>
          </p:cNvPr>
          <p:cNvSpPr>
            <a:spLocks noGrp="1"/>
          </p:cNvSpPr>
          <p:nvPr>
            <p:ph type="title"/>
          </p:nvPr>
        </p:nvSpPr>
        <p:spPr/>
        <p:txBody>
          <a:bodyPr/>
          <a:lstStyle/>
          <a:p>
            <a:r>
              <a:rPr lang="en-US" dirty="0"/>
              <a:t>The </a:t>
            </a:r>
            <a:r>
              <a:rPr lang="en-US" dirty="0">
                <a:latin typeface="Cutive Mono" panose="020B0604020202020204" charset="0"/>
              </a:rPr>
              <a:t>xargs</a:t>
            </a:r>
            <a:r>
              <a:rPr lang="en-US" dirty="0"/>
              <a:t> Command (Slide 2 of 2)</a:t>
            </a:r>
          </a:p>
        </p:txBody>
      </p:sp>
      <p:sp>
        <p:nvSpPr>
          <p:cNvPr id="3" name="Slide Number Placeholder 2">
            <a:extLst>
              <a:ext uri="{FF2B5EF4-FFF2-40B4-BE49-F238E27FC236}">
                <a16:creationId xmlns:a16="http://schemas.microsoft.com/office/drawing/2014/main" id="{AB246368-D4FA-4D49-9847-E2258CFC75C1}"/>
              </a:ext>
            </a:extLst>
          </p:cNvPr>
          <p:cNvSpPr>
            <a:spLocks noGrp="1"/>
          </p:cNvSpPr>
          <p:nvPr>
            <p:ph type="sldNum" sz="quarter" idx="4"/>
          </p:nvPr>
        </p:nvSpPr>
        <p:spPr/>
        <p:txBody>
          <a:bodyPr/>
          <a:lstStyle/>
          <a:p>
            <a:fld id="{2066355A-084C-D24E-9AD2-7E4FC41EA627}" type="slidenum">
              <a:rPr lang="en-US" smtClean="0"/>
              <a:pPr/>
              <a:t>106</a:t>
            </a:fld>
            <a:endParaRPr lang="en-US" dirty="0"/>
          </a:p>
        </p:txBody>
      </p:sp>
      <p:pic>
        <p:nvPicPr>
          <p:cNvPr id="4" name="Picture 3">
            <a:extLst>
              <a:ext uri="{FF2B5EF4-FFF2-40B4-BE49-F238E27FC236}">
                <a16:creationId xmlns:a16="http://schemas.microsoft.com/office/drawing/2014/main" id="{930CB018-2551-4CAE-8D1C-DD76B6D3107F}"/>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3907190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545E-5683-46C4-B5EB-F914EDF7830C}"/>
              </a:ext>
            </a:extLst>
          </p:cNvPr>
          <p:cNvSpPr>
            <a:spLocks noGrp="1"/>
          </p:cNvSpPr>
          <p:nvPr>
            <p:ph type="title"/>
          </p:nvPr>
        </p:nvSpPr>
        <p:spPr/>
        <p:txBody>
          <a:bodyPr/>
          <a:lstStyle/>
          <a:p>
            <a:r>
              <a:rPr lang="en-US" dirty="0"/>
              <a:t>The </a:t>
            </a:r>
            <a:r>
              <a:rPr lang="en-US" dirty="0">
                <a:latin typeface="Cutive Mono" panose="020B0604020202020204" charset="0"/>
              </a:rPr>
              <a:t>tee</a:t>
            </a:r>
            <a:r>
              <a:rPr lang="en-US" dirty="0"/>
              <a:t> Command</a:t>
            </a:r>
          </a:p>
        </p:txBody>
      </p:sp>
      <p:sp>
        <p:nvSpPr>
          <p:cNvPr id="3" name="Slide Number Placeholder 2">
            <a:extLst>
              <a:ext uri="{FF2B5EF4-FFF2-40B4-BE49-F238E27FC236}">
                <a16:creationId xmlns:a16="http://schemas.microsoft.com/office/drawing/2014/main" id="{8644CB26-2F9E-47FD-8F14-4E2E2454A0ED}"/>
              </a:ext>
            </a:extLst>
          </p:cNvPr>
          <p:cNvSpPr>
            <a:spLocks noGrp="1"/>
          </p:cNvSpPr>
          <p:nvPr>
            <p:ph type="sldNum" sz="quarter" idx="4"/>
          </p:nvPr>
        </p:nvSpPr>
        <p:spPr/>
        <p:txBody>
          <a:bodyPr/>
          <a:lstStyle/>
          <a:p>
            <a:fld id="{2066355A-084C-D24E-9AD2-7E4FC41EA627}" type="slidenum">
              <a:rPr lang="en-US" smtClean="0"/>
              <a:pPr/>
              <a:t>107</a:t>
            </a:fld>
            <a:endParaRPr lang="en-US" dirty="0"/>
          </a:p>
        </p:txBody>
      </p:sp>
      <p:sp>
        <p:nvSpPr>
          <p:cNvPr id="4" name="Content Placeholder 3">
            <a:extLst>
              <a:ext uri="{FF2B5EF4-FFF2-40B4-BE49-F238E27FC236}">
                <a16:creationId xmlns:a16="http://schemas.microsoft.com/office/drawing/2014/main" id="{0A86DF21-BAFE-476F-BBE9-0CEDB05CE836}"/>
              </a:ext>
            </a:extLst>
          </p:cNvPr>
          <p:cNvSpPr>
            <a:spLocks noGrp="1"/>
          </p:cNvSpPr>
          <p:nvPr>
            <p:ph idx="1"/>
          </p:nvPr>
        </p:nvSpPr>
        <p:spPr/>
        <p:txBody>
          <a:bodyPr/>
          <a:lstStyle/>
          <a:p>
            <a:r>
              <a:rPr lang="en-US" dirty="0"/>
              <a:t>Reads stdin, sends output to CLI, and copies output to specified files.</a:t>
            </a:r>
          </a:p>
          <a:p>
            <a:r>
              <a:rPr lang="en-US" dirty="0"/>
              <a:t>You can verify command output now and store it in a file for later.</a:t>
            </a:r>
          </a:p>
          <a:p>
            <a:r>
              <a:rPr lang="en-US" dirty="0"/>
              <a:t>Accepts input from another command using a pipe.</a:t>
            </a:r>
          </a:p>
          <a:p>
            <a:r>
              <a:rPr lang="en-US" dirty="0"/>
              <a:t>The </a:t>
            </a:r>
            <a:r>
              <a:rPr lang="en-US" dirty="0">
                <a:latin typeface="Cutive Mono" panose="020B0604020202020204" charset="0"/>
                <a:cs typeface="Courier New" panose="02070309020205020404" pitchFamily="49" charset="0"/>
              </a:rPr>
              <a:t>-a</a:t>
            </a:r>
            <a:r>
              <a:rPr lang="en-US" dirty="0"/>
              <a:t> option appends to file instead of overwriting.</a:t>
            </a:r>
          </a:p>
        </p:txBody>
      </p:sp>
      <p:pic>
        <p:nvPicPr>
          <p:cNvPr id="12" name="Picture 11">
            <a:extLst>
              <a:ext uri="{FF2B5EF4-FFF2-40B4-BE49-F238E27FC236}">
                <a16:creationId xmlns:a16="http://schemas.microsoft.com/office/drawing/2014/main" id="{84796259-E7A9-4B3D-9F2F-06EE95E23827}"/>
              </a:ext>
            </a:extLst>
          </p:cNvPr>
          <p:cNvPicPr>
            <a:picLocks noChangeAspect="1"/>
          </p:cNvPicPr>
          <p:nvPr/>
        </p:nvPicPr>
        <p:blipFill>
          <a:blip r:embed="rId2"/>
          <a:stretch>
            <a:fillRect/>
          </a:stretch>
        </p:blipFill>
        <p:spPr>
          <a:xfrm>
            <a:off x="2427610" y="2336177"/>
            <a:ext cx="4288781" cy="2345712"/>
          </a:xfrm>
          <a:prstGeom prst="rect">
            <a:avLst/>
          </a:prstGeom>
        </p:spPr>
      </p:pic>
    </p:spTree>
    <p:extLst>
      <p:ext uri="{BB962C8B-B14F-4D97-AF65-F5344CB8AC3E}">
        <p14:creationId xmlns:p14="http://schemas.microsoft.com/office/powerpoint/2010/main" val="1845954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7CE6-1C07-47AC-8D83-9880D3CF1C1D}"/>
              </a:ext>
            </a:extLst>
          </p:cNvPr>
          <p:cNvSpPr>
            <a:spLocks noGrp="1"/>
          </p:cNvSpPr>
          <p:nvPr>
            <p:ph type="title"/>
          </p:nvPr>
        </p:nvSpPr>
        <p:spPr/>
        <p:txBody>
          <a:bodyPr/>
          <a:lstStyle/>
          <a:p>
            <a:r>
              <a:rPr lang="en-US" dirty="0"/>
              <a:t>The </a:t>
            </a:r>
            <a:r>
              <a:rPr lang="en-US" dirty="0">
                <a:latin typeface="Cutive Mono" panose="020B0604020202020204" charset="0"/>
              </a:rPr>
              <a:t>/dev/null</a:t>
            </a:r>
            <a:r>
              <a:rPr lang="en-US" dirty="0"/>
              <a:t> File</a:t>
            </a:r>
          </a:p>
        </p:txBody>
      </p:sp>
      <p:sp>
        <p:nvSpPr>
          <p:cNvPr id="6" name="Text Placeholder 5">
            <a:extLst>
              <a:ext uri="{FF2B5EF4-FFF2-40B4-BE49-F238E27FC236}">
                <a16:creationId xmlns:a16="http://schemas.microsoft.com/office/drawing/2014/main" id="{0373E011-645F-4539-A280-962147C0C10A}"/>
              </a:ext>
            </a:extLst>
          </p:cNvPr>
          <p:cNvSpPr>
            <a:spLocks noGrp="1"/>
          </p:cNvSpPr>
          <p:nvPr>
            <p:ph type="body" sz="quarter" idx="13"/>
          </p:nvPr>
        </p:nvSpPr>
        <p:spPr/>
        <p:txBody>
          <a:bodyPr/>
          <a:lstStyle/>
          <a:p>
            <a:r>
              <a:rPr lang="en-US" dirty="0"/>
              <a:t>A file that discards all data written to it.</a:t>
            </a:r>
          </a:p>
        </p:txBody>
      </p:sp>
      <p:sp>
        <p:nvSpPr>
          <p:cNvPr id="3" name="Slide Number Placeholder 2">
            <a:extLst>
              <a:ext uri="{FF2B5EF4-FFF2-40B4-BE49-F238E27FC236}">
                <a16:creationId xmlns:a16="http://schemas.microsoft.com/office/drawing/2014/main" id="{594E326D-6290-4AC8-BB1C-50F52BF8EBBA}"/>
              </a:ext>
            </a:extLst>
          </p:cNvPr>
          <p:cNvSpPr>
            <a:spLocks noGrp="1"/>
          </p:cNvSpPr>
          <p:nvPr>
            <p:ph type="sldNum" sz="quarter" idx="4"/>
          </p:nvPr>
        </p:nvSpPr>
        <p:spPr/>
        <p:txBody>
          <a:bodyPr/>
          <a:lstStyle/>
          <a:p>
            <a:fld id="{2066355A-084C-D24E-9AD2-7E4FC41EA627}" type="slidenum">
              <a:rPr lang="en-US" smtClean="0"/>
              <a:pPr/>
              <a:t>108</a:t>
            </a:fld>
            <a:endParaRPr lang="en-US" dirty="0"/>
          </a:p>
        </p:txBody>
      </p:sp>
      <p:sp>
        <p:nvSpPr>
          <p:cNvPr id="5" name="Content Placeholder 4">
            <a:extLst>
              <a:ext uri="{FF2B5EF4-FFF2-40B4-BE49-F238E27FC236}">
                <a16:creationId xmlns:a16="http://schemas.microsoft.com/office/drawing/2014/main" id="{BFA42CC0-7B26-4FC8-906F-891A3C41470C}"/>
              </a:ext>
            </a:extLst>
          </p:cNvPr>
          <p:cNvSpPr>
            <a:spLocks noGrp="1"/>
          </p:cNvSpPr>
          <p:nvPr>
            <p:ph idx="1"/>
          </p:nvPr>
        </p:nvSpPr>
        <p:spPr/>
        <p:txBody>
          <a:bodyPr/>
          <a:lstStyle/>
          <a:p>
            <a:r>
              <a:rPr lang="en-US" dirty="0"/>
              <a:t>Also called the null device.</a:t>
            </a:r>
          </a:p>
          <a:p>
            <a:r>
              <a:rPr lang="en-US" dirty="0"/>
              <a:t>You can redirect output to this file to:</a:t>
            </a:r>
          </a:p>
          <a:p>
            <a:pPr lvl="1"/>
            <a:r>
              <a:rPr lang="en-US" dirty="0"/>
              <a:t>Confirm output was successful.</a:t>
            </a:r>
          </a:p>
          <a:p>
            <a:pPr lvl="1"/>
            <a:r>
              <a:rPr lang="en-US" dirty="0"/>
              <a:t>Not actually write data.</a:t>
            </a:r>
          </a:p>
          <a:p>
            <a:r>
              <a:rPr lang="en-US" dirty="0"/>
              <a:t>Useful in testing commands, scripts, etc.</a:t>
            </a:r>
          </a:p>
          <a:p>
            <a:r>
              <a:rPr lang="en-US" dirty="0"/>
              <a:t>Also useful in suppressing error info in commands.</a:t>
            </a:r>
          </a:p>
          <a:p>
            <a:pPr lvl="1"/>
            <a:r>
              <a:rPr lang="en-US" dirty="0"/>
              <a:t>Redirect error output (</a:t>
            </a:r>
            <a:r>
              <a:rPr lang="en-US" dirty="0">
                <a:latin typeface="Cutive Mono" panose="020B0604020202020204" charset="0"/>
                <a:cs typeface="Courier New" panose="02070309020205020404" pitchFamily="49" charset="0"/>
              </a:rPr>
              <a:t>2&gt;</a:t>
            </a:r>
            <a:r>
              <a:rPr lang="en-US" dirty="0"/>
              <a:t>) to </a:t>
            </a:r>
            <a:r>
              <a:rPr lang="en-US" dirty="0">
                <a:latin typeface="Cutive Mono" panose="020B0604020202020204" charset="0"/>
                <a:cs typeface="Courier New" panose="02070309020205020404" pitchFamily="49" charset="0"/>
              </a:rPr>
              <a:t>/dev/null</a:t>
            </a:r>
            <a:r>
              <a:rPr lang="en-US" dirty="0"/>
              <a:t> file.</a:t>
            </a:r>
          </a:p>
        </p:txBody>
      </p:sp>
    </p:spTree>
    <p:extLst>
      <p:ext uri="{BB962C8B-B14F-4D97-AF65-F5344CB8AC3E}">
        <p14:creationId xmlns:p14="http://schemas.microsoft.com/office/powerpoint/2010/main" val="11783019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F962-DAB2-45C0-86EA-7FF06EB08FA5}"/>
              </a:ext>
            </a:extLst>
          </p:cNvPr>
          <p:cNvSpPr>
            <a:spLocks noGrp="1"/>
          </p:cNvSpPr>
          <p:nvPr>
            <p:ph type="title"/>
          </p:nvPr>
        </p:nvSpPr>
        <p:spPr/>
        <p:txBody>
          <a:bodyPr/>
          <a:lstStyle/>
          <a:p>
            <a:r>
              <a:rPr lang="en-US" dirty="0"/>
              <a:t>Terminal Redirection</a:t>
            </a:r>
          </a:p>
        </p:txBody>
      </p:sp>
      <p:sp>
        <p:nvSpPr>
          <p:cNvPr id="4" name="Slide Number Placeholder 3">
            <a:extLst>
              <a:ext uri="{FF2B5EF4-FFF2-40B4-BE49-F238E27FC236}">
                <a16:creationId xmlns:a16="http://schemas.microsoft.com/office/drawing/2014/main" id="{E5E02BA3-1FB6-41C0-84C9-C433CFCD8B53}"/>
              </a:ext>
            </a:extLst>
          </p:cNvPr>
          <p:cNvSpPr>
            <a:spLocks noGrp="1"/>
          </p:cNvSpPr>
          <p:nvPr>
            <p:ph type="sldNum" sz="quarter" idx="4"/>
          </p:nvPr>
        </p:nvSpPr>
        <p:spPr/>
        <p:txBody>
          <a:bodyPr/>
          <a:lstStyle/>
          <a:p>
            <a:fld id="{2066355A-084C-D24E-9AD2-7E4FC41EA627}" type="slidenum">
              <a:rPr lang="en-US" smtClean="0"/>
              <a:pPr/>
              <a:t>109</a:t>
            </a:fld>
            <a:endParaRPr lang="en-US" dirty="0"/>
          </a:p>
        </p:txBody>
      </p:sp>
      <p:sp>
        <p:nvSpPr>
          <p:cNvPr id="6" name="Content Placeholder 5">
            <a:extLst>
              <a:ext uri="{FF2B5EF4-FFF2-40B4-BE49-F238E27FC236}">
                <a16:creationId xmlns:a16="http://schemas.microsoft.com/office/drawing/2014/main" id="{1C645054-F689-4452-9A28-54F413DDBB8A}"/>
              </a:ext>
            </a:extLst>
          </p:cNvPr>
          <p:cNvSpPr>
            <a:spLocks noGrp="1"/>
          </p:cNvSpPr>
          <p:nvPr>
            <p:ph idx="1"/>
          </p:nvPr>
        </p:nvSpPr>
        <p:spPr/>
        <p:txBody>
          <a:bodyPr/>
          <a:lstStyle/>
          <a:p>
            <a:r>
              <a:rPr lang="en-US" dirty="0"/>
              <a:t>A running process can be controlled by a terminal.</a:t>
            </a:r>
          </a:p>
          <a:p>
            <a:r>
              <a:rPr lang="en-US" dirty="0"/>
              <a:t>Multiple terminals can run at once.</a:t>
            </a:r>
          </a:p>
          <a:p>
            <a:r>
              <a:rPr lang="en-US" dirty="0"/>
              <a:t>Each terminal is assigned an identifier.</a:t>
            </a:r>
          </a:p>
          <a:p>
            <a:pPr lvl="1"/>
            <a:r>
              <a:rPr lang="en-US" dirty="0"/>
              <a:t>Usual format is </a:t>
            </a:r>
            <a:r>
              <a:rPr lang="en-US" dirty="0">
                <a:latin typeface="Cutive Mono" panose="020B0604020202020204" charset="0"/>
                <a:cs typeface="Courier New" panose="02070309020205020404" pitchFamily="49" charset="0"/>
              </a:rPr>
              <a:t>/dev/tty#</a:t>
            </a:r>
          </a:p>
          <a:p>
            <a:r>
              <a:rPr lang="en-US" dirty="0"/>
              <a:t>You can redirect stdin and stdout to controlling terminals.</a:t>
            </a:r>
          </a:p>
          <a:p>
            <a:pPr lvl="1"/>
            <a:r>
              <a:rPr lang="en-US" dirty="0"/>
              <a:t>Reference its </a:t>
            </a:r>
            <a:r>
              <a:rPr lang="en-US" dirty="0">
                <a:latin typeface="Cutive Mono" panose="020B0604020202020204" charset="0"/>
                <a:cs typeface="Courier New" panose="02070309020205020404" pitchFamily="49" charset="0"/>
              </a:rPr>
              <a:t>/dev/tty</a:t>
            </a:r>
            <a:r>
              <a:rPr lang="en-US" dirty="0"/>
              <a:t> number.</a:t>
            </a:r>
          </a:p>
          <a:p>
            <a:r>
              <a:rPr lang="en-US" dirty="0"/>
              <a:t>Useful for redirecting text streams between processes.</a:t>
            </a:r>
          </a:p>
        </p:txBody>
      </p:sp>
    </p:spTree>
    <p:extLst>
      <p:ext uri="{BB962C8B-B14F-4D97-AF65-F5344CB8AC3E}">
        <p14:creationId xmlns:p14="http://schemas.microsoft.com/office/powerpoint/2010/main" val="132730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FB9E-0906-4C7F-A17E-AB1396E66DB7}"/>
              </a:ext>
            </a:extLst>
          </p:cNvPr>
          <p:cNvSpPr>
            <a:spLocks noGrp="1"/>
          </p:cNvSpPr>
          <p:nvPr>
            <p:ph type="title"/>
          </p:nvPr>
        </p:nvSpPr>
        <p:spPr/>
        <p:txBody>
          <a:bodyPr/>
          <a:lstStyle/>
          <a:p>
            <a:r>
              <a:rPr lang="en-US" dirty="0"/>
              <a:t>Execute Mode Commands</a:t>
            </a:r>
          </a:p>
        </p:txBody>
      </p:sp>
      <p:sp>
        <p:nvSpPr>
          <p:cNvPr id="3" name="Slide Number Placeholder 2">
            <a:extLst>
              <a:ext uri="{FF2B5EF4-FFF2-40B4-BE49-F238E27FC236}">
                <a16:creationId xmlns:a16="http://schemas.microsoft.com/office/drawing/2014/main" id="{A93066E1-6D5A-4A34-B7E1-89C403E2239B}"/>
              </a:ext>
            </a:extLst>
          </p:cNvPr>
          <p:cNvSpPr>
            <a:spLocks noGrp="1"/>
          </p:cNvSpPr>
          <p:nvPr>
            <p:ph type="sldNum" sz="quarter" idx="4"/>
          </p:nvPr>
        </p:nvSpPr>
        <p:spPr/>
        <p:txBody>
          <a:bodyPr/>
          <a:lstStyle/>
          <a:p>
            <a:fld id="{2066355A-084C-D24E-9AD2-7E4FC41EA627}" type="slidenum">
              <a:rPr lang="en-US" smtClean="0"/>
              <a:pPr/>
              <a:t>11</a:t>
            </a:fld>
            <a:endParaRPr lang="en-US" dirty="0"/>
          </a:p>
        </p:txBody>
      </p:sp>
      <p:graphicFrame>
        <p:nvGraphicFramePr>
          <p:cNvPr id="4" name="Group 23">
            <a:extLst>
              <a:ext uri="{FF2B5EF4-FFF2-40B4-BE49-F238E27FC236}">
                <a16:creationId xmlns:a16="http://schemas.microsoft.com/office/drawing/2014/main" id="{46347C24-0B4B-4BB8-8EAF-BD5EEC5F26A3}"/>
              </a:ext>
            </a:extLst>
          </p:cNvPr>
          <p:cNvGraphicFramePr>
            <a:graphicFrameLocks noGrp="1"/>
          </p:cNvGraphicFramePr>
          <p:nvPr>
            <p:extLst>
              <p:ext uri="{D42A27DB-BD31-4B8C-83A1-F6EECF244321}">
                <p14:modId xmlns:p14="http://schemas.microsoft.com/office/powerpoint/2010/main" val="1580433592"/>
              </p:ext>
            </p:extLst>
          </p:nvPr>
        </p:nvGraphicFramePr>
        <p:xfrm>
          <a:off x="1582579" y="932557"/>
          <a:ext cx="5978842" cy="3613168"/>
        </p:xfrm>
        <a:graphic>
          <a:graphicData uri="http://schemas.openxmlformats.org/drawingml/2006/table">
            <a:tbl>
              <a:tblPr/>
              <a:tblGrid>
                <a:gridCol w="1537610">
                  <a:extLst>
                    <a:ext uri="{9D8B030D-6E8A-4147-A177-3AD203B41FA5}">
                      <a16:colId xmlns:a16="http://schemas.microsoft.com/office/drawing/2014/main" val="20000"/>
                    </a:ext>
                  </a:extLst>
                </a:gridCol>
                <a:gridCol w="4441232">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Function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:w {file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Saves file with specified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Quits when no changes have been made after last save.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Quits, ignoring changes made.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:qa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Quits multiple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371356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:wq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Saves current file and quits.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66865935"/>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Reverts to last saved format without closing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736887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:!{any Linux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Executes command and displays results in Vim.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81903815"/>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:help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Opens Vim's built-in help documentation.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bl>
          </a:graphicData>
        </a:graphic>
      </p:graphicFrame>
    </p:spTree>
    <p:extLst>
      <p:ext uri="{BB962C8B-B14F-4D97-AF65-F5344CB8AC3E}">
        <p14:creationId xmlns:p14="http://schemas.microsoft.com/office/powerpoint/2010/main" val="2811343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836FB59-912A-465C-9EC9-093F9E90D85A}"/>
              </a:ext>
            </a:extLst>
          </p:cNvPr>
          <p:cNvSpPr>
            <a:spLocks noGrp="1"/>
          </p:cNvSpPr>
          <p:nvPr>
            <p:ph type="body" sz="quarter" idx="13"/>
          </p:nvPr>
        </p:nvSpPr>
        <p:spPr/>
        <p:txBody>
          <a:bodyPr/>
          <a:lstStyle/>
          <a:p>
            <a:r>
              <a:rPr lang="en-US" dirty="0"/>
              <a:t>Discussing File Output</a:t>
            </a:r>
          </a:p>
        </p:txBody>
      </p:sp>
      <p:sp>
        <p:nvSpPr>
          <p:cNvPr id="3" name="Slide Number Placeholder 2">
            <a:extLst>
              <a:ext uri="{FF2B5EF4-FFF2-40B4-BE49-F238E27FC236}">
                <a16:creationId xmlns:a16="http://schemas.microsoft.com/office/drawing/2014/main" id="{E725A1AC-04BB-4824-937B-EFAEB48F2613}"/>
              </a:ext>
            </a:extLst>
          </p:cNvPr>
          <p:cNvSpPr>
            <a:spLocks noGrp="1"/>
          </p:cNvSpPr>
          <p:nvPr>
            <p:ph type="sldNum" sz="quarter" idx="4"/>
          </p:nvPr>
        </p:nvSpPr>
        <p:spPr/>
        <p:txBody>
          <a:bodyPr/>
          <a:lstStyle/>
          <a:p>
            <a:fld id="{2066355A-084C-D24E-9AD2-7E4FC41EA627}" type="slidenum">
              <a:rPr lang="en-US" smtClean="0"/>
              <a:pPr/>
              <a:t>110</a:t>
            </a:fld>
            <a:endParaRPr lang="en-US" dirty="0"/>
          </a:p>
        </p:txBody>
      </p:sp>
    </p:spTree>
    <p:extLst>
      <p:ext uri="{BB962C8B-B14F-4D97-AF65-F5344CB8AC3E}">
        <p14:creationId xmlns:p14="http://schemas.microsoft.com/office/powerpoint/2010/main" val="2759185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547B-0F17-A142-AF9C-F7890168F80C}"/>
              </a:ext>
            </a:extLst>
          </p:cNvPr>
          <p:cNvSpPr>
            <a:spLocks noGrp="1"/>
          </p:cNvSpPr>
          <p:nvPr>
            <p:ph idx="1"/>
          </p:nvPr>
        </p:nvSpPr>
        <p:spPr/>
        <p:txBody>
          <a:bodyPr/>
          <a:lstStyle/>
          <a:p>
            <a:r>
              <a:rPr lang="en-US" b="1" dirty="0"/>
              <a:t>How would you create a file with the following content using a single command? Note that each component should be on its own line (a total of three lines), like addressing a letter in the mail: Bob Jones 222 Main Street Dallas, TX</a:t>
            </a:r>
          </a:p>
          <a:p>
            <a:endParaRPr lang="en-US" b="1" dirty="0"/>
          </a:p>
          <a:p>
            <a:r>
              <a:rPr lang="en-US" b="1" dirty="0"/>
              <a:t>ANSWER:</a:t>
            </a:r>
          </a:p>
          <a:p>
            <a:pPr lvl="1"/>
            <a:r>
              <a:rPr lang="en-US" dirty="0" err="1"/>
              <a:t>printf</a:t>
            </a:r>
            <a:r>
              <a:rPr lang="en-US" dirty="0"/>
              <a:t> "Bob Jones\n222 Main Street\</a:t>
            </a:r>
            <a:r>
              <a:rPr lang="en-US" dirty="0" err="1"/>
              <a:t>nDallas</a:t>
            </a:r>
            <a:r>
              <a:rPr lang="en-US" dirty="0"/>
              <a:t>, TX" &gt; </a:t>
            </a:r>
            <a:r>
              <a:rPr lang="en-US" dirty="0" err="1"/>
              <a:t>bob.txt</a:t>
            </a:r>
            <a:endParaRPr lang="en-US" dirty="0"/>
          </a:p>
          <a:p>
            <a:endParaRPr lang="en-US" dirty="0"/>
          </a:p>
        </p:txBody>
      </p:sp>
      <p:sp>
        <p:nvSpPr>
          <p:cNvPr id="3" name="Title 2">
            <a:extLst>
              <a:ext uri="{FF2B5EF4-FFF2-40B4-BE49-F238E27FC236}">
                <a16:creationId xmlns:a16="http://schemas.microsoft.com/office/drawing/2014/main" id="{1CC20C47-11EA-1641-9D39-ADC7CDED56D6}"/>
              </a:ext>
            </a:extLst>
          </p:cNvPr>
          <p:cNvSpPr>
            <a:spLocks noGrp="1"/>
          </p:cNvSpPr>
          <p:nvPr>
            <p:ph type="title"/>
          </p:nvPr>
        </p:nvSpPr>
        <p:spPr/>
        <p:txBody>
          <a:bodyPr/>
          <a:lstStyle/>
          <a:p>
            <a:r>
              <a:rPr lang="en-US" dirty="0"/>
              <a:t>Activity 5-12: Discussing File Output</a:t>
            </a:r>
          </a:p>
        </p:txBody>
      </p:sp>
      <p:sp>
        <p:nvSpPr>
          <p:cNvPr id="4" name="Slide Number Placeholder 3">
            <a:extLst>
              <a:ext uri="{FF2B5EF4-FFF2-40B4-BE49-F238E27FC236}">
                <a16:creationId xmlns:a16="http://schemas.microsoft.com/office/drawing/2014/main" id="{8D6CBBA5-8F82-BA47-AC74-AA0D819CF96E}"/>
              </a:ext>
            </a:extLst>
          </p:cNvPr>
          <p:cNvSpPr>
            <a:spLocks noGrp="1"/>
          </p:cNvSpPr>
          <p:nvPr>
            <p:ph type="sldNum" sz="quarter" idx="4"/>
          </p:nvPr>
        </p:nvSpPr>
        <p:spPr/>
        <p:txBody>
          <a:bodyPr/>
          <a:lstStyle/>
          <a:p>
            <a:fld id="{2066355A-084C-D24E-9AD2-7E4FC41EA627}" type="slidenum">
              <a:rPr lang="en-US" smtClean="0"/>
              <a:pPr/>
              <a:t>111</a:t>
            </a:fld>
            <a:endParaRPr lang="en-US" dirty="0"/>
          </a:p>
        </p:txBody>
      </p:sp>
    </p:spTree>
    <p:extLst>
      <p:ext uri="{BB962C8B-B14F-4D97-AF65-F5344CB8AC3E}">
        <p14:creationId xmlns:p14="http://schemas.microsoft.com/office/powerpoint/2010/main" val="31634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547B-0F17-A142-AF9C-F7890168F80C}"/>
              </a:ext>
            </a:extLst>
          </p:cNvPr>
          <p:cNvSpPr>
            <a:spLocks noGrp="1"/>
          </p:cNvSpPr>
          <p:nvPr>
            <p:ph idx="1"/>
          </p:nvPr>
        </p:nvSpPr>
        <p:spPr/>
        <p:txBody>
          <a:bodyPr/>
          <a:lstStyle/>
          <a:p>
            <a:r>
              <a:rPr lang="en-US" b="1" dirty="0"/>
              <a:t>Why does the following command send the name Sally Davis to the </a:t>
            </a:r>
            <a:r>
              <a:rPr lang="en-US" b="1" dirty="0" err="1"/>
              <a:t>sally.txt</a:t>
            </a:r>
            <a:r>
              <a:rPr lang="en-US" b="1" dirty="0"/>
              <a:t> file? echo "Sally Davis" &gt; </a:t>
            </a:r>
            <a:r>
              <a:rPr lang="en-US" b="1" dirty="0" err="1"/>
              <a:t>sally.txt</a:t>
            </a:r>
            <a:endParaRPr lang="en-US" b="1" dirty="0"/>
          </a:p>
          <a:p>
            <a:endParaRPr lang="en-US" b="1" dirty="0"/>
          </a:p>
          <a:p>
            <a:r>
              <a:rPr lang="en-US" b="1" dirty="0"/>
              <a:t>ANSWER:</a:t>
            </a:r>
          </a:p>
          <a:p>
            <a:pPr lvl="1"/>
            <a:r>
              <a:rPr lang="en-US" dirty="0"/>
              <a:t>Because the echo command, coupled with the redirect operator (&gt;), redirects </a:t>
            </a:r>
            <a:r>
              <a:rPr lang="en-US" dirty="0" err="1"/>
              <a:t>stdout</a:t>
            </a:r>
            <a:r>
              <a:rPr lang="en-US" dirty="0"/>
              <a:t>, Sally Davis, to the </a:t>
            </a:r>
            <a:r>
              <a:rPr lang="en-US" dirty="0" err="1"/>
              <a:t>sally.txt</a:t>
            </a:r>
            <a:r>
              <a:rPr lang="en-US" dirty="0"/>
              <a:t> file.</a:t>
            </a:r>
          </a:p>
          <a:p>
            <a:endParaRPr lang="en-US" dirty="0"/>
          </a:p>
        </p:txBody>
      </p:sp>
      <p:sp>
        <p:nvSpPr>
          <p:cNvPr id="3" name="Title 2">
            <a:extLst>
              <a:ext uri="{FF2B5EF4-FFF2-40B4-BE49-F238E27FC236}">
                <a16:creationId xmlns:a16="http://schemas.microsoft.com/office/drawing/2014/main" id="{1CC20C47-11EA-1641-9D39-ADC7CDED56D6}"/>
              </a:ext>
            </a:extLst>
          </p:cNvPr>
          <p:cNvSpPr>
            <a:spLocks noGrp="1"/>
          </p:cNvSpPr>
          <p:nvPr>
            <p:ph type="title"/>
          </p:nvPr>
        </p:nvSpPr>
        <p:spPr/>
        <p:txBody>
          <a:bodyPr/>
          <a:lstStyle/>
          <a:p>
            <a:r>
              <a:rPr lang="en-US" dirty="0"/>
              <a:t>Activity 5-12: Discussing File Output</a:t>
            </a:r>
          </a:p>
        </p:txBody>
      </p:sp>
      <p:sp>
        <p:nvSpPr>
          <p:cNvPr id="4" name="Slide Number Placeholder 3">
            <a:extLst>
              <a:ext uri="{FF2B5EF4-FFF2-40B4-BE49-F238E27FC236}">
                <a16:creationId xmlns:a16="http://schemas.microsoft.com/office/drawing/2014/main" id="{8D6CBBA5-8F82-BA47-AC74-AA0D819CF96E}"/>
              </a:ext>
            </a:extLst>
          </p:cNvPr>
          <p:cNvSpPr>
            <a:spLocks noGrp="1"/>
          </p:cNvSpPr>
          <p:nvPr>
            <p:ph type="sldNum" sz="quarter" idx="4"/>
          </p:nvPr>
        </p:nvSpPr>
        <p:spPr/>
        <p:txBody>
          <a:bodyPr/>
          <a:lstStyle/>
          <a:p>
            <a:fld id="{2066355A-084C-D24E-9AD2-7E4FC41EA627}" type="slidenum">
              <a:rPr lang="en-US" smtClean="0"/>
              <a:pPr/>
              <a:t>112</a:t>
            </a:fld>
            <a:endParaRPr lang="en-US" dirty="0"/>
          </a:p>
        </p:txBody>
      </p:sp>
    </p:spTree>
    <p:extLst>
      <p:ext uri="{BB962C8B-B14F-4D97-AF65-F5344CB8AC3E}">
        <p14:creationId xmlns:p14="http://schemas.microsoft.com/office/powerpoint/2010/main" val="365474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547B-0F17-A142-AF9C-F7890168F80C}"/>
              </a:ext>
            </a:extLst>
          </p:cNvPr>
          <p:cNvSpPr>
            <a:spLocks noGrp="1"/>
          </p:cNvSpPr>
          <p:nvPr>
            <p:ph idx="1"/>
          </p:nvPr>
        </p:nvSpPr>
        <p:spPr/>
        <p:txBody>
          <a:bodyPr/>
          <a:lstStyle/>
          <a:p>
            <a:r>
              <a:rPr lang="en-US" b="1" dirty="0"/>
              <a:t>Your manager asks you to find the number of times that connections from IP address 10.0.10.5 have connected to server1. These events are typically logged in the /</a:t>
            </a:r>
            <a:r>
              <a:rPr lang="en-US" b="1" dirty="0" err="1"/>
              <a:t>var</a:t>
            </a:r>
            <a:r>
              <a:rPr lang="en-US" b="1" dirty="0"/>
              <a:t>/log/</a:t>
            </a:r>
            <a:r>
              <a:rPr lang="en-US" b="1" dirty="0" err="1"/>
              <a:t>auth.log</a:t>
            </a:r>
            <a:r>
              <a:rPr lang="en-US" b="1" dirty="0"/>
              <a:t> file. Using piping, how can you get this count for him?</a:t>
            </a:r>
          </a:p>
          <a:p>
            <a:endParaRPr lang="en-US" b="1" dirty="0"/>
          </a:p>
          <a:p>
            <a:r>
              <a:rPr lang="en-US" b="1" dirty="0"/>
              <a:t>ANSWER:</a:t>
            </a:r>
          </a:p>
          <a:p>
            <a:pPr lvl="1"/>
            <a:r>
              <a:rPr lang="en-US" dirty="0" err="1"/>
              <a:t>sudo</a:t>
            </a:r>
            <a:r>
              <a:rPr lang="en-US" dirty="0"/>
              <a:t> grep 10.0.10.5 /</a:t>
            </a:r>
            <a:r>
              <a:rPr lang="en-US" dirty="0" err="1"/>
              <a:t>var</a:t>
            </a:r>
            <a:r>
              <a:rPr lang="en-US" dirty="0"/>
              <a:t>/log/</a:t>
            </a:r>
            <a:r>
              <a:rPr lang="en-US" dirty="0" err="1"/>
              <a:t>auth.log</a:t>
            </a:r>
            <a:r>
              <a:rPr lang="en-US" dirty="0"/>
              <a:t> | </a:t>
            </a:r>
            <a:r>
              <a:rPr lang="en-US" dirty="0" err="1"/>
              <a:t>wc</a:t>
            </a:r>
            <a:r>
              <a:rPr lang="en-US" dirty="0"/>
              <a:t> –l —This command searches for the string "10.0.10.5" in the authentication log and then pipes the output to the word count utility by the number of lines.</a:t>
            </a:r>
          </a:p>
          <a:p>
            <a:endParaRPr lang="en-US" dirty="0"/>
          </a:p>
        </p:txBody>
      </p:sp>
      <p:sp>
        <p:nvSpPr>
          <p:cNvPr id="3" name="Title 2">
            <a:extLst>
              <a:ext uri="{FF2B5EF4-FFF2-40B4-BE49-F238E27FC236}">
                <a16:creationId xmlns:a16="http://schemas.microsoft.com/office/drawing/2014/main" id="{1CC20C47-11EA-1641-9D39-ADC7CDED56D6}"/>
              </a:ext>
            </a:extLst>
          </p:cNvPr>
          <p:cNvSpPr>
            <a:spLocks noGrp="1"/>
          </p:cNvSpPr>
          <p:nvPr>
            <p:ph type="title"/>
          </p:nvPr>
        </p:nvSpPr>
        <p:spPr/>
        <p:txBody>
          <a:bodyPr/>
          <a:lstStyle/>
          <a:p>
            <a:r>
              <a:rPr lang="en-US" dirty="0"/>
              <a:t>Activity 5-12: Discussing File Output</a:t>
            </a:r>
          </a:p>
        </p:txBody>
      </p:sp>
      <p:sp>
        <p:nvSpPr>
          <p:cNvPr id="4" name="Slide Number Placeholder 3">
            <a:extLst>
              <a:ext uri="{FF2B5EF4-FFF2-40B4-BE49-F238E27FC236}">
                <a16:creationId xmlns:a16="http://schemas.microsoft.com/office/drawing/2014/main" id="{8D6CBBA5-8F82-BA47-AC74-AA0D819CF96E}"/>
              </a:ext>
            </a:extLst>
          </p:cNvPr>
          <p:cNvSpPr>
            <a:spLocks noGrp="1"/>
          </p:cNvSpPr>
          <p:nvPr>
            <p:ph type="sldNum" sz="quarter" idx="4"/>
          </p:nvPr>
        </p:nvSpPr>
        <p:spPr/>
        <p:txBody>
          <a:bodyPr/>
          <a:lstStyle/>
          <a:p>
            <a:fld id="{2066355A-084C-D24E-9AD2-7E4FC41EA627}" type="slidenum">
              <a:rPr lang="en-US" smtClean="0"/>
              <a:pPr/>
              <a:t>113</a:t>
            </a:fld>
            <a:endParaRPr lang="en-US" dirty="0"/>
          </a:p>
        </p:txBody>
      </p:sp>
    </p:spTree>
    <p:extLst>
      <p:ext uri="{BB962C8B-B14F-4D97-AF65-F5344CB8AC3E}">
        <p14:creationId xmlns:p14="http://schemas.microsoft.com/office/powerpoint/2010/main" val="307107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547B-0F17-A142-AF9C-F7890168F80C}"/>
              </a:ext>
            </a:extLst>
          </p:cNvPr>
          <p:cNvSpPr>
            <a:spLocks noGrp="1"/>
          </p:cNvSpPr>
          <p:nvPr>
            <p:ph idx="1"/>
          </p:nvPr>
        </p:nvSpPr>
        <p:spPr/>
        <p:txBody>
          <a:bodyPr/>
          <a:lstStyle/>
          <a:p>
            <a:r>
              <a:rPr lang="en-US" b="1" dirty="0"/>
              <a:t>What does the following command do? cat </a:t>
            </a:r>
            <a:r>
              <a:rPr lang="en-US" b="1" dirty="0" err="1"/>
              <a:t>file.txt</a:t>
            </a:r>
            <a:r>
              <a:rPr lang="en-US" b="1" dirty="0"/>
              <a:t> &gt; /dev/null </a:t>
            </a:r>
          </a:p>
          <a:p>
            <a:endParaRPr lang="en-US" b="1" dirty="0"/>
          </a:p>
          <a:p>
            <a:r>
              <a:rPr lang="en-US" b="1" dirty="0"/>
              <a:t>ANSWER:</a:t>
            </a:r>
          </a:p>
          <a:p>
            <a:pPr lvl="1"/>
            <a:r>
              <a:rPr lang="en-US" dirty="0"/>
              <a:t>Anything redirected to /dev/null has no output. It isn't saved to a file or displayed to the screen. It is sent to the null device.</a:t>
            </a:r>
          </a:p>
          <a:p>
            <a:endParaRPr lang="en-US" dirty="0"/>
          </a:p>
        </p:txBody>
      </p:sp>
      <p:sp>
        <p:nvSpPr>
          <p:cNvPr id="3" name="Title 2">
            <a:extLst>
              <a:ext uri="{FF2B5EF4-FFF2-40B4-BE49-F238E27FC236}">
                <a16:creationId xmlns:a16="http://schemas.microsoft.com/office/drawing/2014/main" id="{1CC20C47-11EA-1641-9D39-ADC7CDED56D6}"/>
              </a:ext>
            </a:extLst>
          </p:cNvPr>
          <p:cNvSpPr>
            <a:spLocks noGrp="1"/>
          </p:cNvSpPr>
          <p:nvPr>
            <p:ph type="title"/>
          </p:nvPr>
        </p:nvSpPr>
        <p:spPr/>
        <p:txBody>
          <a:bodyPr/>
          <a:lstStyle/>
          <a:p>
            <a:r>
              <a:rPr lang="en-US" dirty="0"/>
              <a:t>Activity 5-12: Discussing File Output</a:t>
            </a:r>
          </a:p>
        </p:txBody>
      </p:sp>
      <p:sp>
        <p:nvSpPr>
          <p:cNvPr id="4" name="Slide Number Placeholder 3">
            <a:extLst>
              <a:ext uri="{FF2B5EF4-FFF2-40B4-BE49-F238E27FC236}">
                <a16:creationId xmlns:a16="http://schemas.microsoft.com/office/drawing/2014/main" id="{8D6CBBA5-8F82-BA47-AC74-AA0D819CF96E}"/>
              </a:ext>
            </a:extLst>
          </p:cNvPr>
          <p:cNvSpPr>
            <a:spLocks noGrp="1"/>
          </p:cNvSpPr>
          <p:nvPr>
            <p:ph type="sldNum" sz="quarter" idx="4"/>
          </p:nvPr>
        </p:nvSpPr>
        <p:spPr/>
        <p:txBody>
          <a:bodyPr/>
          <a:lstStyle/>
          <a:p>
            <a:fld id="{2066355A-084C-D24E-9AD2-7E4FC41EA627}" type="slidenum">
              <a:rPr lang="en-US" smtClean="0"/>
              <a:pPr/>
              <a:t>114</a:t>
            </a:fld>
            <a:endParaRPr lang="en-US" dirty="0"/>
          </a:p>
        </p:txBody>
      </p:sp>
    </p:spTree>
    <p:extLst>
      <p:ext uri="{BB962C8B-B14F-4D97-AF65-F5344CB8AC3E}">
        <p14:creationId xmlns:p14="http://schemas.microsoft.com/office/powerpoint/2010/main" val="20096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547B-0F17-A142-AF9C-F7890168F80C}"/>
              </a:ext>
            </a:extLst>
          </p:cNvPr>
          <p:cNvSpPr>
            <a:spLocks noGrp="1"/>
          </p:cNvSpPr>
          <p:nvPr>
            <p:ph idx="1"/>
          </p:nvPr>
        </p:nvSpPr>
        <p:spPr/>
        <p:txBody>
          <a:bodyPr/>
          <a:lstStyle/>
          <a:p>
            <a:r>
              <a:rPr lang="en-US" b="1" dirty="0"/>
              <a:t>What happens if you issue the following command? mail </a:t>
            </a:r>
            <a:r>
              <a:rPr lang="en-US" b="1" dirty="0" err="1"/>
              <a:t>bbates@domain.com</a:t>
            </a:r>
            <a:r>
              <a:rPr lang="en-US" b="1" dirty="0"/>
              <a:t> &lt; </a:t>
            </a:r>
            <a:r>
              <a:rPr lang="en-US" b="1" dirty="0" err="1"/>
              <a:t>addresses.txt</a:t>
            </a:r>
            <a:endParaRPr lang="en-US" b="1" dirty="0"/>
          </a:p>
          <a:p>
            <a:endParaRPr lang="en-US" b="1" dirty="0"/>
          </a:p>
          <a:p>
            <a:r>
              <a:rPr lang="en-US" b="1" dirty="0"/>
              <a:t>ANSWER:</a:t>
            </a:r>
          </a:p>
          <a:p>
            <a:pPr lvl="1"/>
            <a:r>
              <a:rPr lang="en-US" dirty="0"/>
              <a:t>The </a:t>
            </a:r>
            <a:r>
              <a:rPr lang="en-US" dirty="0" err="1"/>
              <a:t>addresses.txt</a:t>
            </a:r>
            <a:r>
              <a:rPr lang="en-US" dirty="0"/>
              <a:t> file's contents will be mailed to </a:t>
            </a:r>
            <a:r>
              <a:rPr lang="en-US" dirty="0" err="1"/>
              <a:t>bbates@domain.com</a:t>
            </a:r>
            <a:r>
              <a:rPr lang="en-US" dirty="0"/>
              <a:t>.</a:t>
            </a:r>
          </a:p>
        </p:txBody>
      </p:sp>
      <p:sp>
        <p:nvSpPr>
          <p:cNvPr id="3" name="Title 2">
            <a:extLst>
              <a:ext uri="{FF2B5EF4-FFF2-40B4-BE49-F238E27FC236}">
                <a16:creationId xmlns:a16="http://schemas.microsoft.com/office/drawing/2014/main" id="{1CC20C47-11EA-1641-9D39-ADC7CDED56D6}"/>
              </a:ext>
            </a:extLst>
          </p:cNvPr>
          <p:cNvSpPr>
            <a:spLocks noGrp="1"/>
          </p:cNvSpPr>
          <p:nvPr>
            <p:ph type="title"/>
          </p:nvPr>
        </p:nvSpPr>
        <p:spPr/>
        <p:txBody>
          <a:bodyPr/>
          <a:lstStyle/>
          <a:p>
            <a:r>
              <a:rPr lang="en-US" dirty="0"/>
              <a:t>Activity 5-12: Discussing File Output</a:t>
            </a:r>
          </a:p>
        </p:txBody>
      </p:sp>
      <p:sp>
        <p:nvSpPr>
          <p:cNvPr id="4" name="Slide Number Placeholder 3">
            <a:extLst>
              <a:ext uri="{FF2B5EF4-FFF2-40B4-BE49-F238E27FC236}">
                <a16:creationId xmlns:a16="http://schemas.microsoft.com/office/drawing/2014/main" id="{8D6CBBA5-8F82-BA47-AC74-AA0D819CF96E}"/>
              </a:ext>
            </a:extLst>
          </p:cNvPr>
          <p:cNvSpPr>
            <a:spLocks noGrp="1"/>
          </p:cNvSpPr>
          <p:nvPr>
            <p:ph type="sldNum" sz="quarter" idx="4"/>
          </p:nvPr>
        </p:nvSpPr>
        <p:spPr/>
        <p:txBody>
          <a:bodyPr/>
          <a:lstStyle/>
          <a:p>
            <a:fld id="{2066355A-084C-D24E-9AD2-7E4FC41EA627}" type="slidenum">
              <a:rPr lang="en-US" smtClean="0"/>
              <a:pPr/>
              <a:t>115</a:t>
            </a:fld>
            <a:endParaRPr lang="en-US" dirty="0"/>
          </a:p>
        </p:txBody>
      </p:sp>
    </p:spTree>
    <p:extLst>
      <p:ext uri="{BB962C8B-B14F-4D97-AF65-F5344CB8AC3E}">
        <p14:creationId xmlns:p14="http://schemas.microsoft.com/office/powerpoint/2010/main" val="58510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80CA2EA-C32C-4623-B475-3985FCDD2277}"/>
              </a:ext>
            </a:extLst>
          </p:cNvPr>
          <p:cNvSpPr>
            <a:spLocks noGrp="1"/>
          </p:cNvSpPr>
          <p:nvPr>
            <p:ph idx="1"/>
          </p:nvPr>
        </p:nvSpPr>
        <p:spPr/>
        <p:txBody>
          <a:bodyPr/>
          <a:lstStyle/>
          <a:p>
            <a:r>
              <a:rPr lang="en-US" dirty="0"/>
              <a:t>IT keeps an inventory of issued laptops.</a:t>
            </a:r>
          </a:p>
          <a:p>
            <a:r>
              <a:rPr lang="en-US" dirty="0"/>
              <a:t>You need to move info to a Linux server.</a:t>
            </a:r>
          </a:p>
          <a:p>
            <a:r>
              <a:rPr lang="en-US" dirty="0"/>
              <a:t>Source isn't formatted very well.</a:t>
            </a:r>
          </a:p>
          <a:p>
            <a:r>
              <a:rPr lang="en-US" dirty="0"/>
              <a:t>You'll create a new file, fix its mistakes, and then sort it.</a:t>
            </a:r>
          </a:p>
          <a:p>
            <a:r>
              <a:rPr lang="en-US" dirty="0"/>
              <a:t>You also want to check the backup directory.</a:t>
            </a:r>
          </a:p>
          <a:p>
            <a:pPr lvl="1"/>
            <a:r>
              <a:rPr lang="en-US" dirty="0"/>
              <a:t>Use </a:t>
            </a:r>
            <a:r>
              <a:rPr lang="en-US" dirty="0">
                <a:latin typeface="Cutive Mono" panose="020B0604020202020204" charset="0"/>
              </a:rPr>
              <a:t>tee</a:t>
            </a:r>
            <a:r>
              <a:rPr lang="en-US" dirty="0"/>
              <a:t> to see results at CLI and output to a file.</a:t>
            </a:r>
          </a:p>
          <a:p>
            <a:r>
              <a:rPr lang="en-US" dirty="0"/>
              <a:t>You'll also use piping with </a:t>
            </a:r>
            <a:r>
              <a:rPr lang="en-US" dirty="0">
                <a:latin typeface="Cutive Mono" panose="020B0604020202020204" charset="0"/>
              </a:rPr>
              <a:t>grep</a:t>
            </a:r>
            <a:r>
              <a:rPr lang="en-US" dirty="0"/>
              <a:t> to hone your log analysis skills.</a:t>
            </a:r>
          </a:p>
        </p:txBody>
      </p:sp>
      <p:sp>
        <p:nvSpPr>
          <p:cNvPr id="5" name="Title 4">
            <a:extLst>
              <a:ext uri="{FF2B5EF4-FFF2-40B4-BE49-F238E27FC236}">
                <a16:creationId xmlns:a16="http://schemas.microsoft.com/office/drawing/2014/main" id="{7875D99A-2DF5-4D34-84FE-B4A03E3307E8}"/>
              </a:ext>
            </a:extLst>
          </p:cNvPr>
          <p:cNvSpPr>
            <a:spLocks noGrp="1"/>
          </p:cNvSpPr>
          <p:nvPr>
            <p:ph type="title"/>
          </p:nvPr>
        </p:nvSpPr>
        <p:spPr/>
        <p:txBody>
          <a:bodyPr/>
          <a:lstStyle/>
          <a:p>
            <a:r>
              <a:rPr lang="en-US" dirty="0"/>
              <a:t>Activity: Manipulating File Output</a:t>
            </a:r>
          </a:p>
        </p:txBody>
      </p:sp>
      <p:sp>
        <p:nvSpPr>
          <p:cNvPr id="3" name="Slide Number Placeholder 2">
            <a:extLst>
              <a:ext uri="{FF2B5EF4-FFF2-40B4-BE49-F238E27FC236}">
                <a16:creationId xmlns:a16="http://schemas.microsoft.com/office/drawing/2014/main" id="{2E415556-4D7B-4E23-B549-A274E933AE6C}"/>
              </a:ext>
            </a:extLst>
          </p:cNvPr>
          <p:cNvSpPr>
            <a:spLocks noGrp="1"/>
          </p:cNvSpPr>
          <p:nvPr>
            <p:ph type="sldNum" sz="quarter" idx="4"/>
          </p:nvPr>
        </p:nvSpPr>
        <p:spPr/>
        <p:txBody>
          <a:bodyPr/>
          <a:lstStyle/>
          <a:p>
            <a:fld id="{2066355A-084C-D24E-9AD2-7E4FC41EA627}" type="slidenum">
              <a:rPr lang="en-US" smtClean="0"/>
              <a:pPr/>
              <a:t>116</a:t>
            </a:fld>
            <a:endParaRPr lang="en-US" dirty="0"/>
          </a:p>
        </p:txBody>
      </p:sp>
    </p:spTree>
    <p:extLst>
      <p:ext uri="{BB962C8B-B14F-4D97-AF65-F5344CB8AC3E}">
        <p14:creationId xmlns:p14="http://schemas.microsoft.com/office/powerpoint/2010/main" val="2169429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solidFill>
                  <a:schemeClr val="tx1">
                    <a:lumMod val="85000"/>
                    <a:lumOff val="15000"/>
                  </a:schemeClr>
                </a:solidFill>
              </a:rPr>
              <a:t>What are some ways that leveraging the power of text streams and standard I/O could enhance your administrative tasks on Linux systems?</a:t>
            </a:r>
          </a:p>
          <a:p>
            <a:r>
              <a:rPr lang="en-US" dirty="0">
                <a:solidFill>
                  <a:schemeClr val="tx1">
                    <a:lumMod val="85000"/>
                    <a:lumOff val="15000"/>
                  </a:schemeClr>
                </a:solidFill>
              </a:rPr>
              <a:t>Which Linux text editor do you prefer to use? Why?</a:t>
            </a: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117</a:t>
            </a:fld>
            <a:endParaRPr lang="en-US" dirty="0"/>
          </a:p>
        </p:txBody>
      </p:sp>
    </p:spTree>
    <p:extLst>
      <p:ext uri="{BB962C8B-B14F-4D97-AF65-F5344CB8AC3E}">
        <p14:creationId xmlns:p14="http://schemas.microsoft.com/office/powerpoint/2010/main" val="196293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F63F41-7EA8-40D9-858E-A77C25C36D1E}"/>
              </a:ext>
            </a:extLst>
          </p:cNvPr>
          <p:cNvSpPr>
            <a:spLocks noGrp="1"/>
          </p:cNvSpPr>
          <p:nvPr>
            <p:ph type="title"/>
          </p:nvPr>
        </p:nvSpPr>
        <p:spPr/>
        <p:txBody>
          <a:bodyPr/>
          <a:lstStyle/>
          <a:p>
            <a:r>
              <a:rPr lang="en-US" dirty="0"/>
              <a:t>Motions (Slide 1 of 2)</a:t>
            </a:r>
          </a:p>
        </p:txBody>
      </p:sp>
      <p:sp>
        <p:nvSpPr>
          <p:cNvPr id="6" name="Text Placeholder 5">
            <a:extLst>
              <a:ext uri="{FF2B5EF4-FFF2-40B4-BE49-F238E27FC236}">
                <a16:creationId xmlns:a16="http://schemas.microsoft.com/office/drawing/2014/main" id="{A2D7EE91-6ABA-40F0-8917-50990266C537}"/>
              </a:ext>
            </a:extLst>
          </p:cNvPr>
          <p:cNvSpPr>
            <a:spLocks noGrp="1"/>
          </p:cNvSpPr>
          <p:nvPr>
            <p:ph type="body" sz="quarter" idx="13"/>
          </p:nvPr>
        </p:nvSpPr>
        <p:spPr/>
        <p:txBody>
          <a:bodyPr/>
          <a:lstStyle/>
          <a:p>
            <a:r>
              <a:rPr lang="en-US" dirty="0"/>
              <a:t>Single-key shortcuts that are used to navigate through files in command mode.</a:t>
            </a:r>
          </a:p>
        </p:txBody>
      </p:sp>
      <p:sp>
        <p:nvSpPr>
          <p:cNvPr id="3" name="Slide Number Placeholder 2">
            <a:extLst>
              <a:ext uri="{FF2B5EF4-FFF2-40B4-BE49-F238E27FC236}">
                <a16:creationId xmlns:a16="http://schemas.microsoft.com/office/drawing/2014/main" id="{1C9273D1-998D-4519-A81E-A5BB60194900}"/>
              </a:ext>
            </a:extLst>
          </p:cNvPr>
          <p:cNvSpPr>
            <a:spLocks noGrp="1"/>
          </p:cNvSpPr>
          <p:nvPr>
            <p:ph type="sldNum" sz="quarter" idx="4"/>
          </p:nvPr>
        </p:nvSpPr>
        <p:spPr/>
        <p:txBody>
          <a:bodyPr/>
          <a:lstStyle/>
          <a:p>
            <a:fld id="{2066355A-084C-D24E-9AD2-7E4FC41EA627}" type="slidenum">
              <a:rPr lang="en-US" smtClean="0"/>
              <a:pPr/>
              <a:t>12</a:t>
            </a:fld>
            <a:endParaRPr lang="en-US" dirty="0"/>
          </a:p>
        </p:txBody>
      </p:sp>
      <p:graphicFrame>
        <p:nvGraphicFramePr>
          <p:cNvPr id="7" name="Group 23">
            <a:extLst>
              <a:ext uri="{FF2B5EF4-FFF2-40B4-BE49-F238E27FC236}">
                <a16:creationId xmlns:a16="http://schemas.microsoft.com/office/drawing/2014/main" id="{B4642E48-7873-4D98-A214-E4FB70FC9A6E}"/>
              </a:ext>
            </a:extLst>
          </p:cNvPr>
          <p:cNvGraphicFramePr>
            <a:graphicFrameLocks noGrp="1"/>
          </p:cNvGraphicFramePr>
          <p:nvPr>
            <p:extLst>
              <p:ext uri="{D42A27DB-BD31-4B8C-83A1-F6EECF244321}">
                <p14:modId xmlns:p14="http://schemas.microsoft.com/office/powerpoint/2010/main" val="1551823126"/>
              </p:ext>
            </p:extLst>
          </p:nvPr>
        </p:nvGraphicFramePr>
        <p:xfrm>
          <a:off x="1303543" y="1921289"/>
          <a:ext cx="6532329" cy="2366976"/>
        </p:xfrm>
        <a:graphic>
          <a:graphicData uri="http://schemas.openxmlformats.org/drawingml/2006/table">
            <a:tbl>
              <a:tblPr/>
              <a:tblGrid>
                <a:gridCol w="1642857">
                  <a:extLst>
                    <a:ext uri="{9D8B030D-6E8A-4147-A177-3AD203B41FA5}">
                      <a16:colId xmlns:a16="http://schemas.microsoft.com/office/drawing/2014/main" val="20000"/>
                    </a:ext>
                  </a:extLst>
                </a:gridCol>
                <a:gridCol w="4889472">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Navigation 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Open Sans" panose="020B0604020202020204" charset="0"/>
                          <a:cs typeface="Open Sans" panose="020B0604020202020204" charset="0"/>
                        </a:rPr>
                        <a: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Move left one character.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j</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Move down one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Move up one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right one character.</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371356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to the beginning of the current line.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47419914"/>
                  </a:ext>
                </a:extLst>
              </a:tr>
            </a:tbl>
          </a:graphicData>
        </a:graphic>
      </p:graphicFrame>
    </p:spTree>
    <p:extLst>
      <p:ext uri="{BB962C8B-B14F-4D97-AF65-F5344CB8AC3E}">
        <p14:creationId xmlns:p14="http://schemas.microsoft.com/office/powerpoint/2010/main" val="33619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1B2EA6-B1C7-41B3-B128-B87F689A3A97}"/>
              </a:ext>
            </a:extLst>
          </p:cNvPr>
          <p:cNvSpPr>
            <a:spLocks noGrp="1"/>
          </p:cNvSpPr>
          <p:nvPr>
            <p:ph type="title"/>
          </p:nvPr>
        </p:nvSpPr>
        <p:spPr/>
        <p:txBody>
          <a:bodyPr/>
          <a:lstStyle/>
          <a:p>
            <a:r>
              <a:rPr lang="en-US" dirty="0"/>
              <a:t>Motions (Slide 2 of 2)</a:t>
            </a:r>
          </a:p>
        </p:txBody>
      </p:sp>
      <p:sp>
        <p:nvSpPr>
          <p:cNvPr id="4" name="Slide Number Placeholder 3">
            <a:extLst>
              <a:ext uri="{FF2B5EF4-FFF2-40B4-BE49-F238E27FC236}">
                <a16:creationId xmlns:a16="http://schemas.microsoft.com/office/drawing/2014/main" id="{5FE03B4E-2F0A-4DA1-B6C2-A44CB11A2BBD}"/>
              </a:ext>
            </a:extLst>
          </p:cNvPr>
          <p:cNvSpPr>
            <a:spLocks noGrp="1"/>
          </p:cNvSpPr>
          <p:nvPr>
            <p:ph type="sldNum" sz="quarter" idx="4"/>
          </p:nvPr>
        </p:nvSpPr>
        <p:spPr/>
        <p:txBody>
          <a:bodyPr/>
          <a:lstStyle/>
          <a:p>
            <a:fld id="{2066355A-084C-D24E-9AD2-7E4FC41EA627}" type="slidenum">
              <a:rPr lang="en-US" smtClean="0"/>
              <a:pPr/>
              <a:t>13</a:t>
            </a:fld>
            <a:endParaRPr lang="en-US" dirty="0"/>
          </a:p>
        </p:txBody>
      </p:sp>
      <p:graphicFrame>
        <p:nvGraphicFramePr>
          <p:cNvPr id="7" name="Group 23">
            <a:extLst>
              <a:ext uri="{FF2B5EF4-FFF2-40B4-BE49-F238E27FC236}">
                <a16:creationId xmlns:a16="http://schemas.microsoft.com/office/drawing/2014/main" id="{F172A221-81B8-4D1C-8F93-B3F18E09A3C1}"/>
              </a:ext>
            </a:extLst>
          </p:cNvPr>
          <p:cNvGraphicFramePr>
            <a:graphicFrameLocks noGrp="1"/>
          </p:cNvGraphicFramePr>
          <p:nvPr>
            <p:extLst>
              <p:ext uri="{D42A27DB-BD31-4B8C-83A1-F6EECF244321}">
                <p14:modId xmlns:p14="http://schemas.microsoft.com/office/powerpoint/2010/main" val="2710487309"/>
              </p:ext>
            </p:extLst>
          </p:nvPr>
        </p:nvGraphicFramePr>
        <p:xfrm>
          <a:off x="1305836" y="821854"/>
          <a:ext cx="6532329" cy="4007664"/>
        </p:xfrm>
        <a:graphic>
          <a:graphicData uri="http://schemas.openxmlformats.org/drawingml/2006/table">
            <a:tbl>
              <a:tblPr/>
              <a:tblGrid>
                <a:gridCol w="1697714">
                  <a:extLst>
                    <a:ext uri="{9D8B030D-6E8A-4147-A177-3AD203B41FA5}">
                      <a16:colId xmlns:a16="http://schemas.microsoft.com/office/drawing/2014/main" val="20000"/>
                    </a:ext>
                  </a:extLst>
                </a:gridCol>
                <a:gridCol w="4834615">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Navigation 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to the end of the current line.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99614559"/>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to the next word.</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006262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to the previous word.</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2899801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to the end of the current word or to the end of the next word.</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7821492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Shift+L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the cursor to the bottom of the screen.</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0446897"/>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Shift+H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the cursor to the first line of the screen.</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3690769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(Line #) Shift+G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the cursor to the specified line number.</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784042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gg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the cursor to the first line of the file.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5279359"/>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Shift+G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Move the cursor to the last line of the file.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68263188"/>
                  </a:ext>
                </a:extLst>
              </a:tr>
            </a:tbl>
          </a:graphicData>
        </a:graphic>
      </p:graphicFrame>
    </p:spTree>
    <p:extLst>
      <p:ext uri="{BB962C8B-B14F-4D97-AF65-F5344CB8AC3E}">
        <p14:creationId xmlns:p14="http://schemas.microsoft.com/office/powerpoint/2010/main" val="304325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E134-A888-430F-89F0-51DCBB409CF2}"/>
              </a:ext>
            </a:extLst>
          </p:cNvPr>
          <p:cNvSpPr>
            <a:spLocks noGrp="1"/>
          </p:cNvSpPr>
          <p:nvPr>
            <p:ph type="title"/>
          </p:nvPr>
        </p:nvSpPr>
        <p:spPr/>
        <p:txBody>
          <a:bodyPr/>
          <a:lstStyle/>
          <a:p>
            <a:r>
              <a:rPr lang="en-US" dirty="0"/>
              <a:t>Editing Operators (Slide 1 of 2)</a:t>
            </a:r>
          </a:p>
        </p:txBody>
      </p:sp>
      <p:sp>
        <p:nvSpPr>
          <p:cNvPr id="5" name="Text Placeholder 4">
            <a:extLst>
              <a:ext uri="{FF2B5EF4-FFF2-40B4-BE49-F238E27FC236}">
                <a16:creationId xmlns:a16="http://schemas.microsoft.com/office/drawing/2014/main" id="{226C387F-B85C-475F-8518-C1B31552AFA4}"/>
              </a:ext>
            </a:extLst>
          </p:cNvPr>
          <p:cNvSpPr>
            <a:spLocks noGrp="1"/>
          </p:cNvSpPr>
          <p:nvPr>
            <p:ph type="body" sz="quarter" idx="13"/>
          </p:nvPr>
        </p:nvSpPr>
        <p:spPr/>
        <p:txBody>
          <a:bodyPr/>
          <a:lstStyle/>
          <a:p>
            <a:r>
              <a:rPr lang="en-US" dirty="0"/>
              <a:t>Keystrokes that can quickly manipulate text in a text editor.</a:t>
            </a:r>
          </a:p>
        </p:txBody>
      </p:sp>
      <p:sp>
        <p:nvSpPr>
          <p:cNvPr id="3" name="Slide Number Placeholder 2">
            <a:extLst>
              <a:ext uri="{FF2B5EF4-FFF2-40B4-BE49-F238E27FC236}">
                <a16:creationId xmlns:a16="http://schemas.microsoft.com/office/drawing/2014/main" id="{6FC8D0A3-1D90-4D59-A193-115D3A3ECAB4}"/>
              </a:ext>
            </a:extLst>
          </p:cNvPr>
          <p:cNvSpPr>
            <a:spLocks noGrp="1"/>
          </p:cNvSpPr>
          <p:nvPr>
            <p:ph type="sldNum" sz="quarter" idx="4"/>
          </p:nvPr>
        </p:nvSpPr>
        <p:spPr/>
        <p:txBody>
          <a:bodyPr/>
          <a:lstStyle/>
          <a:p>
            <a:fld id="{2066355A-084C-D24E-9AD2-7E4FC41EA627}" type="slidenum">
              <a:rPr lang="en-US" smtClean="0"/>
              <a:pPr/>
              <a:t>14</a:t>
            </a:fld>
            <a:endParaRPr lang="en-US" dirty="0"/>
          </a:p>
        </p:txBody>
      </p:sp>
      <p:graphicFrame>
        <p:nvGraphicFramePr>
          <p:cNvPr id="6" name="Group 23">
            <a:extLst>
              <a:ext uri="{FF2B5EF4-FFF2-40B4-BE49-F238E27FC236}">
                <a16:creationId xmlns:a16="http://schemas.microsoft.com/office/drawing/2014/main" id="{974E172B-4ACE-4A6F-B7DB-F2A8EF3BF477}"/>
              </a:ext>
            </a:extLst>
          </p:cNvPr>
          <p:cNvGraphicFramePr>
            <a:graphicFrameLocks noGrp="1"/>
          </p:cNvGraphicFramePr>
          <p:nvPr>
            <p:extLst>
              <p:ext uri="{D42A27DB-BD31-4B8C-83A1-F6EECF244321}">
                <p14:modId xmlns:p14="http://schemas.microsoft.com/office/powerpoint/2010/main" val="3122901962"/>
              </p:ext>
            </p:extLst>
          </p:nvPr>
        </p:nvGraphicFramePr>
        <p:xfrm>
          <a:off x="1136195" y="1707999"/>
          <a:ext cx="6871610" cy="3155968"/>
        </p:xfrm>
        <a:graphic>
          <a:graphicData uri="http://schemas.openxmlformats.org/drawingml/2006/table">
            <a:tbl>
              <a:tblPr/>
              <a:tblGrid>
                <a:gridCol w="1776428">
                  <a:extLst>
                    <a:ext uri="{9D8B030D-6E8A-4147-A177-3AD203B41FA5}">
                      <a16:colId xmlns:a16="http://schemas.microsoft.com/office/drawing/2014/main" val="20000"/>
                    </a:ext>
                  </a:extLst>
                </a:gridCol>
                <a:gridCol w="5095182">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Editing Operator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Delete character selected by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Delete text.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dd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Delete current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Paste text on line below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371356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Paste text on line above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66865935"/>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/{text string}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Search through document for specified text.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736887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?{text string}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Search backward through document for specified text.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81903815"/>
                  </a:ext>
                </a:extLst>
              </a:tr>
            </a:tbl>
          </a:graphicData>
        </a:graphic>
      </p:graphicFrame>
    </p:spTree>
    <p:extLst>
      <p:ext uri="{BB962C8B-B14F-4D97-AF65-F5344CB8AC3E}">
        <p14:creationId xmlns:p14="http://schemas.microsoft.com/office/powerpoint/2010/main" val="109878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6ED25-F817-4148-A26D-09A456FDDDAF}"/>
              </a:ext>
            </a:extLst>
          </p:cNvPr>
          <p:cNvSpPr>
            <a:spLocks noGrp="1"/>
          </p:cNvSpPr>
          <p:nvPr>
            <p:ph type="title"/>
          </p:nvPr>
        </p:nvSpPr>
        <p:spPr/>
        <p:txBody>
          <a:bodyPr/>
          <a:lstStyle/>
          <a:p>
            <a:r>
              <a:rPr lang="en-US" dirty="0"/>
              <a:t>Editing Operators (Slide 2 of 2)</a:t>
            </a:r>
          </a:p>
        </p:txBody>
      </p:sp>
      <p:sp>
        <p:nvSpPr>
          <p:cNvPr id="4" name="Slide Number Placeholder 3">
            <a:extLst>
              <a:ext uri="{FF2B5EF4-FFF2-40B4-BE49-F238E27FC236}">
                <a16:creationId xmlns:a16="http://schemas.microsoft.com/office/drawing/2014/main" id="{4083D4A0-1A48-4FF4-8888-06CA91DB7D76}"/>
              </a:ext>
            </a:extLst>
          </p:cNvPr>
          <p:cNvSpPr>
            <a:spLocks noGrp="1"/>
          </p:cNvSpPr>
          <p:nvPr>
            <p:ph type="sldNum" sz="quarter" idx="4"/>
          </p:nvPr>
        </p:nvSpPr>
        <p:spPr/>
        <p:txBody>
          <a:bodyPr/>
          <a:lstStyle/>
          <a:p>
            <a:fld id="{2066355A-084C-D24E-9AD2-7E4FC41EA627}" type="slidenum">
              <a:rPr lang="en-US" smtClean="0"/>
              <a:pPr/>
              <a:t>15</a:t>
            </a:fld>
            <a:endParaRPr lang="en-US" dirty="0"/>
          </a:p>
        </p:txBody>
      </p:sp>
      <p:graphicFrame>
        <p:nvGraphicFramePr>
          <p:cNvPr id="7" name="Group 23">
            <a:extLst>
              <a:ext uri="{FF2B5EF4-FFF2-40B4-BE49-F238E27FC236}">
                <a16:creationId xmlns:a16="http://schemas.microsoft.com/office/drawing/2014/main" id="{3606BEA8-1370-4A9D-AAE4-4D03B890ADF3}"/>
              </a:ext>
            </a:extLst>
          </p:cNvPr>
          <p:cNvGraphicFramePr>
            <a:graphicFrameLocks noGrp="1"/>
          </p:cNvGraphicFramePr>
          <p:nvPr>
            <p:extLst>
              <p:ext uri="{D42A27DB-BD31-4B8C-83A1-F6EECF244321}">
                <p14:modId xmlns:p14="http://schemas.microsoft.com/office/powerpoint/2010/main" val="1306989415"/>
              </p:ext>
            </p:extLst>
          </p:nvPr>
        </p:nvGraphicFramePr>
        <p:xfrm>
          <a:off x="1136195" y="1309547"/>
          <a:ext cx="6871610" cy="2761472"/>
        </p:xfrm>
        <a:graphic>
          <a:graphicData uri="http://schemas.openxmlformats.org/drawingml/2006/table">
            <a:tbl>
              <a:tblPr/>
              <a:tblGrid>
                <a:gridCol w="1895763">
                  <a:extLst>
                    <a:ext uri="{9D8B030D-6E8A-4147-A177-3AD203B41FA5}">
                      <a16:colId xmlns:a16="http://schemas.microsoft.com/office/drawing/2014/main" val="20000"/>
                    </a:ext>
                  </a:extLst>
                </a:gridCol>
                <a:gridCol w="4975847">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Editing Operator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Copy text.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yy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Copy line above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c{range of lines}c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Begin a change in specified range.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90877547"/>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Undo latest 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Undo all changes on current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ZZ</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Write file only if changes were made, then quit Vim.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73548582"/>
                  </a:ext>
                </a:extLst>
              </a:tr>
            </a:tbl>
          </a:graphicData>
        </a:graphic>
      </p:graphicFrame>
    </p:spTree>
    <p:extLst>
      <p:ext uri="{BB962C8B-B14F-4D97-AF65-F5344CB8AC3E}">
        <p14:creationId xmlns:p14="http://schemas.microsoft.com/office/powerpoint/2010/main" val="332848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B67BD-1B4D-4745-98D7-722005464236}"/>
              </a:ext>
            </a:extLst>
          </p:cNvPr>
          <p:cNvSpPr>
            <a:spLocks noGrp="1"/>
          </p:cNvSpPr>
          <p:nvPr>
            <p:ph type="title"/>
          </p:nvPr>
        </p:nvSpPr>
        <p:spPr/>
        <p:txBody>
          <a:bodyPr/>
          <a:lstStyle/>
          <a:p>
            <a:r>
              <a:rPr lang="en-US" dirty="0"/>
              <a:t>GNU nano (Slide 1 of 2)</a:t>
            </a:r>
          </a:p>
        </p:txBody>
      </p:sp>
      <p:sp>
        <p:nvSpPr>
          <p:cNvPr id="6" name="Text Placeholder 5">
            <a:extLst>
              <a:ext uri="{FF2B5EF4-FFF2-40B4-BE49-F238E27FC236}">
                <a16:creationId xmlns:a16="http://schemas.microsoft.com/office/drawing/2014/main" id="{BC175376-61B1-45E3-AF75-0F8D550B3776}"/>
              </a:ext>
            </a:extLst>
          </p:cNvPr>
          <p:cNvSpPr>
            <a:spLocks noGrp="1"/>
          </p:cNvSpPr>
          <p:nvPr>
            <p:ph type="body" sz="quarter" idx="13"/>
          </p:nvPr>
        </p:nvSpPr>
        <p:spPr/>
        <p:txBody>
          <a:bodyPr/>
          <a:lstStyle/>
          <a:p>
            <a:r>
              <a:rPr lang="en-US" dirty="0"/>
              <a:t>A small, user-friendly text editor that evolved from the Pico text editor created for Unix-like systems.</a:t>
            </a:r>
          </a:p>
        </p:txBody>
      </p:sp>
      <p:sp>
        <p:nvSpPr>
          <p:cNvPr id="3" name="Slide Number Placeholder 2">
            <a:extLst>
              <a:ext uri="{FF2B5EF4-FFF2-40B4-BE49-F238E27FC236}">
                <a16:creationId xmlns:a16="http://schemas.microsoft.com/office/drawing/2014/main" id="{B374197E-1069-4561-B272-BCBFCA3EBE14}"/>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5" name="Content Placeholder 4">
            <a:extLst>
              <a:ext uri="{FF2B5EF4-FFF2-40B4-BE49-F238E27FC236}">
                <a16:creationId xmlns:a16="http://schemas.microsoft.com/office/drawing/2014/main" id="{4F49BC91-4365-4EF7-B5EB-5B8E5B16C34E}"/>
              </a:ext>
            </a:extLst>
          </p:cNvPr>
          <p:cNvSpPr>
            <a:spLocks noGrp="1"/>
          </p:cNvSpPr>
          <p:nvPr>
            <p:ph idx="1"/>
          </p:nvPr>
        </p:nvSpPr>
        <p:spPr/>
        <p:txBody>
          <a:bodyPr/>
          <a:lstStyle/>
          <a:p>
            <a:r>
              <a:rPr lang="en-US" dirty="0"/>
              <a:t>Vim is powerful, but not user-friendly.</a:t>
            </a:r>
          </a:p>
          <a:p>
            <a:pPr lvl="1"/>
            <a:r>
              <a:rPr lang="en-US" dirty="0"/>
              <a:t>Multiple modes, bare interface, some unintuitive commands, etc.</a:t>
            </a:r>
          </a:p>
          <a:p>
            <a:r>
              <a:rPr lang="en-US" dirty="0"/>
              <a:t>GNU nano is more visually helpful.</a:t>
            </a:r>
          </a:p>
          <a:p>
            <a:pPr lvl="1"/>
            <a:r>
              <a:rPr lang="en-US" dirty="0"/>
              <a:t>Displays command shortcuts at bottom of screen.</a:t>
            </a:r>
          </a:p>
          <a:p>
            <a:r>
              <a:rPr lang="en-US" dirty="0"/>
              <a:t>GNU nano has fewer commands, and commands share a common prefix.</a:t>
            </a:r>
          </a:p>
          <a:p>
            <a:r>
              <a:rPr lang="en-US" dirty="0"/>
              <a:t>GNU nano doesn't have modes.</a:t>
            </a:r>
          </a:p>
          <a:p>
            <a:r>
              <a:rPr lang="en-US" dirty="0"/>
              <a:t>GNU nano lacks some Vim features and is less powerful.</a:t>
            </a:r>
          </a:p>
          <a:p>
            <a:endParaRPr lang="en-US" dirty="0"/>
          </a:p>
        </p:txBody>
      </p:sp>
    </p:spTree>
    <p:extLst>
      <p:ext uri="{BB962C8B-B14F-4D97-AF65-F5344CB8AC3E}">
        <p14:creationId xmlns:p14="http://schemas.microsoft.com/office/powerpoint/2010/main" val="391796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BA56-5811-4874-8CEA-90B2FFEC597D}"/>
              </a:ext>
            </a:extLst>
          </p:cNvPr>
          <p:cNvSpPr>
            <a:spLocks noGrp="1"/>
          </p:cNvSpPr>
          <p:nvPr>
            <p:ph type="title"/>
          </p:nvPr>
        </p:nvSpPr>
        <p:spPr/>
        <p:txBody>
          <a:bodyPr/>
          <a:lstStyle/>
          <a:p>
            <a:r>
              <a:rPr lang="en-US" dirty="0"/>
              <a:t>GNU nano (Slide 2 of 2)</a:t>
            </a:r>
          </a:p>
        </p:txBody>
      </p:sp>
      <p:sp>
        <p:nvSpPr>
          <p:cNvPr id="4" name="Slide Number Placeholder 3">
            <a:extLst>
              <a:ext uri="{FF2B5EF4-FFF2-40B4-BE49-F238E27FC236}">
                <a16:creationId xmlns:a16="http://schemas.microsoft.com/office/drawing/2014/main" id="{40256FDE-D891-440C-A2B2-D964191A53D9}"/>
              </a:ext>
            </a:extLst>
          </p:cNvPr>
          <p:cNvSpPr>
            <a:spLocks noGrp="1"/>
          </p:cNvSpPr>
          <p:nvPr>
            <p:ph type="sldNum" sz="quarter" idx="4"/>
          </p:nvPr>
        </p:nvSpPr>
        <p:spPr/>
        <p:txBody>
          <a:bodyPr/>
          <a:lstStyle/>
          <a:p>
            <a:fld id="{2066355A-084C-D24E-9AD2-7E4FC41EA627}" type="slidenum">
              <a:rPr lang="en-US" smtClean="0"/>
              <a:pPr/>
              <a:t>17</a:t>
            </a:fld>
            <a:endParaRPr lang="en-US" dirty="0"/>
          </a:p>
        </p:txBody>
      </p:sp>
      <p:pic>
        <p:nvPicPr>
          <p:cNvPr id="7" name="Picture 6">
            <a:extLst>
              <a:ext uri="{FF2B5EF4-FFF2-40B4-BE49-F238E27FC236}">
                <a16:creationId xmlns:a16="http://schemas.microsoft.com/office/drawing/2014/main" id="{9C41F02F-AF50-4B86-B66E-1A54F257443E}"/>
              </a:ext>
            </a:extLst>
          </p:cNvPr>
          <p:cNvPicPr>
            <a:picLocks noChangeAspect="1"/>
          </p:cNvPicPr>
          <p:nvPr/>
        </p:nvPicPr>
        <p:blipFill>
          <a:blip r:embed="rId2"/>
          <a:stretch>
            <a:fillRect/>
          </a:stretch>
        </p:blipFill>
        <p:spPr>
          <a:xfrm>
            <a:off x="910660" y="800134"/>
            <a:ext cx="7322680" cy="3543232"/>
          </a:xfrm>
          <a:prstGeom prst="rect">
            <a:avLst/>
          </a:prstGeom>
        </p:spPr>
      </p:pic>
    </p:spTree>
    <p:extLst>
      <p:ext uri="{BB962C8B-B14F-4D97-AF65-F5344CB8AC3E}">
        <p14:creationId xmlns:p14="http://schemas.microsoft.com/office/powerpoint/2010/main" val="3985379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46CA-5BFF-4F2B-8BD6-ED005E968CFA}"/>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nano</a:t>
            </a:r>
            <a:r>
              <a:rPr lang="en-US" dirty="0"/>
              <a:t> Command</a:t>
            </a:r>
          </a:p>
        </p:txBody>
      </p:sp>
      <p:sp>
        <p:nvSpPr>
          <p:cNvPr id="4" name="Slide Number Placeholder 3">
            <a:extLst>
              <a:ext uri="{FF2B5EF4-FFF2-40B4-BE49-F238E27FC236}">
                <a16:creationId xmlns:a16="http://schemas.microsoft.com/office/drawing/2014/main" id="{31A95496-39FA-4D85-AB6D-DE7A2376AB6A}"/>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
        <p:nvSpPr>
          <p:cNvPr id="6" name="Content Placeholder 5">
            <a:extLst>
              <a:ext uri="{FF2B5EF4-FFF2-40B4-BE49-F238E27FC236}">
                <a16:creationId xmlns:a16="http://schemas.microsoft.com/office/drawing/2014/main" id="{8D4466A2-D8A4-4494-9551-4CFEF8CCDE8D}"/>
              </a:ext>
            </a:extLst>
          </p:cNvPr>
          <p:cNvSpPr>
            <a:spLocks noGrp="1"/>
          </p:cNvSpPr>
          <p:nvPr>
            <p:ph idx="1"/>
          </p:nvPr>
        </p:nvSpPr>
        <p:spPr/>
        <p:txBody>
          <a:bodyPr/>
          <a:lstStyle/>
          <a:p>
            <a:r>
              <a:rPr lang="en-US" dirty="0"/>
              <a:t>Invokes GNU nano text editor.</a:t>
            </a:r>
          </a:p>
          <a:p>
            <a:r>
              <a:rPr lang="en-US" dirty="0"/>
              <a:t>Without an argument, opens a new file for editing.</a:t>
            </a:r>
          </a:p>
          <a:p>
            <a:pPr lvl="1"/>
            <a:r>
              <a:rPr lang="en-US" dirty="0"/>
              <a:t>You can save and specify name later.</a:t>
            </a:r>
          </a:p>
          <a:p>
            <a:r>
              <a:rPr lang="en-US" dirty="0"/>
              <a:t>Use </a:t>
            </a:r>
            <a:r>
              <a:rPr lang="en-US" dirty="0">
                <a:latin typeface="Cutive Mono" panose="020B0604020202020204" charset="0"/>
                <a:cs typeface="Courier New" panose="02070309020205020404" pitchFamily="49" charset="0"/>
              </a:rPr>
              <a:t>nano {file name}</a:t>
            </a:r>
            <a:r>
              <a:rPr lang="en-US" dirty="0"/>
              <a:t> syntax to open a file.</a:t>
            </a:r>
          </a:p>
          <a:p>
            <a:pPr lvl="1"/>
            <a:r>
              <a:rPr lang="en-US" dirty="0"/>
              <a:t>If no file exists, nano creates one with that name and opens it.</a:t>
            </a:r>
          </a:p>
          <a:p>
            <a:r>
              <a:rPr lang="en-US" dirty="0"/>
              <a:t>Supports opening multiple files simultaneously.</a:t>
            </a:r>
          </a:p>
          <a:p>
            <a:pPr lvl="1"/>
            <a:r>
              <a:rPr lang="en-US" dirty="0"/>
              <a:t>Files opened in different "buffers" you can switch between.</a:t>
            </a:r>
          </a:p>
        </p:txBody>
      </p:sp>
    </p:spTree>
    <p:extLst>
      <p:ext uri="{BB962C8B-B14F-4D97-AF65-F5344CB8AC3E}">
        <p14:creationId xmlns:p14="http://schemas.microsoft.com/office/powerpoint/2010/main" val="42296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40EA81-FEC6-4C45-9991-0BA64CF4CD0F}"/>
              </a:ext>
            </a:extLst>
          </p:cNvPr>
          <p:cNvSpPr>
            <a:spLocks noGrp="1"/>
          </p:cNvSpPr>
          <p:nvPr>
            <p:ph type="title"/>
          </p:nvPr>
        </p:nvSpPr>
        <p:spPr/>
        <p:txBody>
          <a:bodyPr/>
          <a:lstStyle/>
          <a:p>
            <a:r>
              <a:rPr lang="en-US" dirty="0"/>
              <a:t>nano Shortcuts</a:t>
            </a:r>
          </a:p>
        </p:txBody>
      </p:sp>
      <p:sp>
        <p:nvSpPr>
          <p:cNvPr id="3" name="Slide Number Placeholder 2">
            <a:extLst>
              <a:ext uri="{FF2B5EF4-FFF2-40B4-BE49-F238E27FC236}">
                <a16:creationId xmlns:a16="http://schemas.microsoft.com/office/drawing/2014/main" id="{39FA5BDE-F897-44BC-9C47-F3A63749268D}"/>
              </a:ext>
            </a:extLst>
          </p:cNvPr>
          <p:cNvSpPr>
            <a:spLocks noGrp="1"/>
          </p:cNvSpPr>
          <p:nvPr>
            <p:ph type="sldNum" sz="quarter" idx="4"/>
          </p:nvPr>
        </p:nvSpPr>
        <p:spPr/>
        <p:txBody>
          <a:bodyPr/>
          <a:lstStyle/>
          <a:p>
            <a:fld id="{2066355A-084C-D24E-9AD2-7E4FC41EA627}" type="slidenum">
              <a:rPr lang="en-US" smtClean="0"/>
              <a:pPr/>
              <a:t>19</a:t>
            </a:fld>
            <a:endParaRPr lang="en-US" dirty="0"/>
          </a:p>
        </p:txBody>
      </p:sp>
      <p:graphicFrame>
        <p:nvGraphicFramePr>
          <p:cNvPr id="9" name="Group 23">
            <a:extLst>
              <a:ext uri="{FF2B5EF4-FFF2-40B4-BE49-F238E27FC236}">
                <a16:creationId xmlns:a16="http://schemas.microsoft.com/office/drawing/2014/main" id="{C1B99356-84A0-4CB2-9C7D-9E3DD94A0D29}"/>
              </a:ext>
            </a:extLst>
          </p:cNvPr>
          <p:cNvGraphicFramePr>
            <a:graphicFrameLocks noGrp="1"/>
          </p:cNvGraphicFramePr>
          <p:nvPr>
            <p:extLst>
              <p:ext uri="{D42A27DB-BD31-4B8C-83A1-F6EECF244321}">
                <p14:modId xmlns:p14="http://schemas.microsoft.com/office/powerpoint/2010/main" val="2216295808"/>
              </p:ext>
            </p:extLst>
          </p:nvPr>
        </p:nvGraphicFramePr>
        <p:xfrm>
          <a:off x="2209002" y="821854"/>
          <a:ext cx="4725996" cy="3944960"/>
        </p:xfrm>
        <a:graphic>
          <a:graphicData uri="http://schemas.openxmlformats.org/drawingml/2006/table">
            <a:tbl>
              <a:tblPr/>
              <a:tblGrid>
                <a:gridCol w="1094441">
                  <a:extLst>
                    <a:ext uri="{9D8B030D-6E8A-4147-A177-3AD203B41FA5}">
                      <a16:colId xmlns:a16="http://schemas.microsoft.com/office/drawing/2014/main" val="20000"/>
                    </a:ext>
                  </a:extLst>
                </a:gridCol>
                <a:gridCol w="3631555">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Shortcut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Open nano to help screen.</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99614559"/>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Exit nano or close current buffer.</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006262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Save currently open file.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2899801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Ctrl+J</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Justify current paragraph.</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7821492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Insert another file into the current one.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90446897"/>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Search the file.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3690769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Cut the currently selected line.</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784042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Paste the line that was cut.</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5279359"/>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Ctrl+C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Display the cursor's position.</a:t>
                      </a:r>
                      <a:endPar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68263188"/>
                  </a:ext>
                </a:extLst>
              </a:tr>
            </a:tbl>
          </a:graphicData>
        </a:graphic>
      </p:graphicFrame>
    </p:spTree>
    <p:extLst>
      <p:ext uri="{BB962C8B-B14F-4D97-AF65-F5344CB8AC3E}">
        <p14:creationId xmlns:p14="http://schemas.microsoft.com/office/powerpoint/2010/main" val="386824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4E2F-CCEE-0C47-B307-BFFE40A347A4}"/>
              </a:ext>
            </a:extLst>
          </p:cNvPr>
          <p:cNvSpPr>
            <a:spLocks noGrp="1"/>
          </p:cNvSpPr>
          <p:nvPr>
            <p:ph type="title"/>
          </p:nvPr>
        </p:nvSpPr>
        <p:spPr/>
        <p:txBody>
          <a:bodyPr/>
          <a:lstStyle/>
          <a:p>
            <a:r>
              <a:rPr lang="en-US" dirty="0"/>
              <a:t>Topic A: Create and Edit Text Files</a:t>
            </a:r>
          </a:p>
        </p:txBody>
      </p:sp>
      <p:sp>
        <p:nvSpPr>
          <p:cNvPr id="3" name="Slide Number Placeholder 2">
            <a:extLst>
              <a:ext uri="{FF2B5EF4-FFF2-40B4-BE49-F238E27FC236}">
                <a16:creationId xmlns:a16="http://schemas.microsoft.com/office/drawing/2014/main" id="{5E9EA436-53C6-DE4F-B17D-AA89CA668FB7}"/>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3471935B-6820-B647-BA9C-7BEA0F6D9A8E}"/>
              </a:ext>
            </a:extLst>
          </p:cNvPr>
          <p:cNvSpPr>
            <a:spLocks noGrp="1"/>
          </p:cNvSpPr>
          <p:nvPr>
            <p:ph idx="1"/>
          </p:nvPr>
        </p:nvSpPr>
        <p:spPr>
          <a:xfrm>
            <a:off x="1031820" y="708661"/>
            <a:ext cx="7770255" cy="3593834"/>
          </a:xfrm>
        </p:spPr>
        <p:txBody>
          <a:bodyPr/>
          <a:lstStyle/>
          <a:p>
            <a:pPr marL="0" indent="0">
              <a:buNone/>
            </a:pPr>
            <a:r>
              <a:rPr lang="en-US" dirty="0"/>
              <a:t>Exam Objectives:</a:t>
            </a:r>
          </a:p>
          <a:p>
            <a:r>
              <a:rPr lang="en-US" dirty="0"/>
              <a:t>2.3 Given a scenario, create, modify, and redirect files.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050"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70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DCA1-84F7-43F1-B9DB-AFEFB2FC33D7}"/>
              </a:ext>
            </a:extLst>
          </p:cNvPr>
          <p:cNvSpPr>
            <a:spLocks noGrp="1"/>
          </p:cNvSpPr>
          <p:nvPr>
            <p:ph type="title"/>
          </p:nvPr>
        </p:nvSpPr>
        <p:spPr/>
        <p:txBody>
          <a:bodyPr/>
          <a:lstStyle/>
          <a:p>
            <a:r>
              <a:rPr lang="en-US" dirty="0"/>
              <a:t>The gedit Text Editor (Slide 1 of 2)</a:t>
            </a:r>
          </a:p>
        </p:txBody>
      </p:sp>
      <p:sp>
        <p:nvSpPr>
          <p:cNvPr id="5" name="Text Placeholder 4">
            <a:extLst>
              <a:ext uri="{FF2B5EF4-FFF2-40B4-BE49-F238E27FC236}">
                <a16:creationId xmlns:a16="http://schemas.microsoft.com/office/drawing/2014/main" id="{D64FCE0D-3AB3-494F-9C32-651C9A9D3555}"/>
              </a:ext>
            </a:extLst>
          </p:cNvPr>
          <p:cNvSpPr>
            <a:spLocks noGrp="1"/>
          </p:cNvSpPr>
          <p:nvPr>
            <p:ph type="body" sz="quarter" idx="13"/>
          </p:nvPr>
        </p:nvSpPr>
        <p:spPr/>
        <p:txBody>
          <a:bodyPr/>
          <a:lstStyle/>
          <a:p>
            <a:r>
              <a:rPr lang="en-US" dirty="0"/>
              <a:t>The default GUI text editor used in GNOME desktop environments.</a:t>
            </a:r>
          </a:p>
        </p:txBody>
      </p:sp>
      <p:sp>
        <p:nvSpPr>
          <p:cNvPr id="3" name="Slide Number Placeholder 2">
            <a:extLst>
              <a:ext uri="{FF2B5EF4-FFF2-40B4-BE49-F238E27FC236}">
                <a16:creationId xmlns:a16="http://schemas.microsoft.com/office/drawing/2014/main" id="{5A5C9FB2-131B-4041-91E4-5F8E59055EA6}"/>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4" name="Content Placeholder 3">
            <a:extLst>
              <a:ext uri="{FF2B5EF4-FFF2-40B4-BE49-F238E27FC236}">
                <a16:creationId xmlns:a16="http://schemas.microsoft.com/office/drawing/2014/main" id="{CC7BA47C-AF32-4B15-AD39-BF52BB73C010}"/>
              </a:ext>
            </a:extLst>
          </p:cNvPr>
          <p:cNvSpPr>
            <a:spLocks noGrp="1"/>
          </p:cNvSpPr>
          <p:nvPr>
            <p:ph idx="1"/>
          </p:nvPr>
        </p:nvSpPr>
        <p:spPr/>
        <p:txBody>
          <a:bodyPr/>
          <a:lstStyle/>
          <a:p>
            <a:r>
              <a:rPr lang="en-US" dirty="0"/>
              <a:t>Unlike Vim and nano, gedit has a menu-based design.</a:t>
            </a:r>
          </a:p>
          <a:p>
            <a:pPr lvl="1"/>
            <a:r>
              <a:rPr lang="en-US" dirty="0"/>
              <a:t>Easy to work with.</a:t>
            </a:r>
          </a:p>
          <a:p>
            <a:r>
              <a:rPr lang="en-US" dirty="0"/>
              <a:t>Features syntax highlighting, spell checking, customization, etc.</a:t>
            </a:r>
          </a:p>
          <a:p>
            <a:r>
              <a:rPr lang="en-US" dirty="0"/>
              <a:t>Not as powerful as Vim, but still useful if desktop is installed.</a:t>
            </a:r>
          </a:p>
          <a:p>
            <a:r>
              <a:rPr lang="en-US" dirty="0"/>
              <a:t>Can be launched from desktop or through </a:t>
            </a:r>
            <a:r>
              <a:rPr lang="en-US" dirty="0">
                <a:latin typeface="Cutive Mono" panose="020B0604020202020204" charset="0"/>
                <a:cs typeface="Courier New" panose="02070309020205020404" pitchFamily="49" charset="0"/>
              </a:rPr>
              <a:t>gedit</a:t>
            </a:r>
            <a:r>
              <a:rPr lang="en-US" dirty="0"/>
              <a:t> command.</a:t>
            </a:r>
          </a:p>
          <a:p>
            <a:pPr lvl="1"/>
            <a:r>
              <a:rPr lang="en-US" dirty="0"/>
              <a:t>Similar syntax to </a:t>
            </a:r>
            <a:r>
              <a:rPr lang="en-US" dirty="0">
                <a:latin typeface="Cutive Mono" panose="020B0604020202020204" charset="0"/>
                <a:cs typeface="Courier New" panose="02070309020205020404" pitchFamily="49" charset="0"/>
              </a:rPr>
              <a:t>vim</a:t>
            </a:r>
            <a:r>
              <a:rPr lang="en-US" dirty="0"/>
              <a:t> and </a:t>
            </a:r>
            <a:r>
              <a:rPr lang="en-US" dirty="0">
                <a:latin typeface="Cutive Mono" panose="020B0604020202020204" charset="0"/>
                <a:cs typeface="Courier New" panose="02070309020205020404" pitchFamily="49" charset="0"/>
              </a:rPr>
              <a:t>nano</a:t>
            </a:r>
            <a:r>
              <a:rPr lang="en-US" dirty="0"/>
              <a:t> commands.</a:t>
            </a:r>
          </a:p>
        </p:txBody>
      </p:sp>
    </p:spTree>
    <p:extLst>
      <p:ext uri="{BB962C8B-B14F-4D97-AF65-F5344CB8AC3E}">
        <p14:creationId xmlns:p14="http://schemas.microsoft.com/office/powerpoint/2010/main" val="3383475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0B286F-F174-459E-8123-296EB2B61168}"/>
              </a:ext>
            </a:extLst>
          </p:cNvPr>
          <p:cNvSpPr>
            <a:spLocks noGrp="1"/>
          </p:cNvSpPr>
          <p:nvPr>
            <p:ph type="title"/>
          </p:nvPr>
        </p:nvSpPr>
        <p:spPr/>
        <p:txBody>
          <a:bodyPr/>
          <a:lstStyle/>
          <a:p>
            <a:r>
              <a:rPr lang="en-US" dirty="0"/>
              <a:t>The gedit Text Editor (Slide 2 of 2)</a:t>
            </a:r>
          </a:p>
        </p:txBody>
      </p:sp>
      <p:sp>
        <p:nvSpPr>
          <p:cNvPr id="4" name="Slide Number Placeholder 3">
            <a:extLst>
              <a:ext uri="{FF2B5EF4-FFF2-40B4-BE49-F238E27FC236}">
                <a16:creationId xmlns:a16="http://schemas.microsoft.com/office/drawing/2014/main" id="{AE4AA4E5-9E9A-4409-84AE-FEE0D8447586}"/>
              </a:ext>
            </a:extLst>
          </p:cNvPr>
          <p:cNvSpPr>
            <a:spLocks noGrp="1"/>
          </p:cNvSpPr>
          <p:nvPr>
            <p:ph type="sldNum" sz="quarter" idx="4"/>
          </p:nvPr>
        </p:nvSpPr>
        <p:spPr/>
        <p:txBody>
          <a:bodyPr/>
          <a:lstStyle/>
          <a:p>
            <a:fld id="{2066355A-084C-D24E-9AD2-7E4FC41EA627}" type="slidenum">
              <a:rPr lang="en-US" smtClean="0"/>
              <a:pPr/>
              <a:t>21</a:t>
            </a:fld>
            <a:endParaRPr lang="en-US" dirty="0"/>
          </a:p>
        </p:txBody>
      </p:sp>
      <p:pic>
        <p:nvPicPr>
          <p:cNvPr id="14" name="Picture 13">
            <a:extLst>
              <a:ext uri="{FF2B5EF4-FFF2-40B4-BE49-F238E27FC236}">
                <a16:creationId xmlns:a16="http://schemas.microsoft.com/office/drawing/2014/main" id="{99C9DA87-2510-4151-89F4-1B0456C7BE7C}"/>
              </a:ext>
            </a:extLst>
          </p:cNvPr>
          <p:cNvPicPr>
            <a:picLocks noChangeAspect="1"/>
          </p:cNvPicPr>
          <p:nvPr/>
        </p:nvPicPr>
        <p:blipFill>
          <a:blip r:embed="rId2"/>
          <a:stretch>
            <a:fillRect/>
          </a:stretch>
        </p:blipFill>
        <p:spPr>
          <a:xfrm>
            <a:off x="1487085" y="1028830"/>
            <a:ext cx="6169830" cy="3454938"/>
          </a:xfrm>
          <a:prstGeom prst="rect">
            <a:avLst/>
          </a:prstGeom>
        </p:spPr>
      </p:pic>
    </p:spTree>
    <p:extLst>
      <p:ext uri="{BB962C8B-B14F-4D97-AF65-F5344CB8AC3E}">
        <p14:creationId xmlns:p14="http://schemas.microsoft.com/office/powerpoint/2010/main" val="276409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7C8E286-86E0-4033-8197-33A2B8AFE031}"/>
              </a:ext>
            </a:extLst>
          </p:cNvPr>
          <p:cNvSpPr>
            <a:spLocks noGrp="1"/>
          </p:cNvSpPr>
          <p:nvPr>
            <p:ph type="body" sz="quarter" idx="13"/>
          </p:nvPr>
        </p:nvSpPr>
        <p:spPr/>
        <p:txBody>
          <a:bodyPr/>
          <a:lstStyle/>
          <a:p>
            <a:r>
              <a:rPr lang="en-US" dirty="0"/>
              <a:t>Discussing Creating and Editing Text Files</a:t>
            </a:r>
          </a:p>
        </p:txBody>
      </p:sp>
      <p:sp>
        <p:nvSpPr>
          <p:cNvPr id="4" name="Slide Number Placeholder 3">
            <a:extLst>
              <a:ext uri="{FF2B5EF4-FFF2-40B4-BE49-F238E27FC236}">
                <a16:creationId xmlns:a16="http://schemas.microsoft.com/office/drawing/2014/main" id="{F2B7B7EE-D444-4BCA-94FA-8B332EF8E67E}"/>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2561276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ECAF-7F08-5E48-8F39-0A9C0CDCD458}"/>
              </a:ext>
            </a:extLst>
          </p:cNvPr>
          <p:cNvSpPr>
            <a:spLocks noGrp="1"/>
          </p:cNvSpPr>
          <p:nvPr>
            <p:ph idx="1"/>
          </p:nvPr>
        </p:nvSpPr>
        <p:spPr/>
        <p:txBody>
          <a:bodyPr/>
          <a:lstStyle/>
          <a:p>
            <a:r>
              <a:rPr lang="en-US" b="1" dirty="0"/>
              <a:t>You're editing a file in Vim and you realize that you've made several errors and decide to start over with your editing. How do you leave the file without saving any changes that you've made?</a:t>
            </a:r>
          </a:p>
          <a:p>
            <a:endParaRPr lang="en-US" b="1" dirty="0"/>
          </a:p>
          <a:p>
            <a:r>
              <a:rPr lang="en-US" b="1" dirty="0"/>
              <a:t>ANSWER:</a:t>
            </a:r>
          </a:p>
          <a:p>
            <a:pPr lvl="1"/>
            <a:r>
              <a:rPr lang="en-US" dirty="0"/>
              <a:t>Press Esc to enter command mode and then enter :q!</a:t>
            </a:r>
          </a:p>
          <a:p>
            <a:endParaRPr lang="en-US" dirty="0"/>
          </a:p>
        </p:txBody>
      </p:sp>
      <p:sp>
        <p:nvSpPr>
          <p:cNvPr id="3" name="Title 2">
            <a:extLst>
              <a:ext uri="{FF2B5EF4-FFF2-40B4-BE49-F238E27FC236}">
                <a16:creationId xmlns:a16="http://schemas.microsoft.com/office/drawing/2014/main" id="{BD6B7EED-39B4-BE4F-B5C3-48405BB96473}"/>
              </a:ext>
            </a:extLst>
          </p:cNvPr>
          <p:cNvSpPr>
            <a:spLocks noGrp="1"/>
          </p:cNvSpPr>
          <p:nvPr>
            <p:ph type="title"/>
          </p:nvPr>
        </p:nvSpPr>
        <p:spPr>
          <a:xfrm>
            <a:off x="341924" y="75202"/>
            <a:ext cx="8460151" cy="633458"/>
          </a:xfrm>
        </p:spPr>
        <p:txBody>
          <a:bodyPr/>
          <a:lstStyle/>
          <a:p>
            <a:r>
              <a:rPr lang="en-US" dirty="0"/>
              <a:t>Activity 5-1: Discussing Creating and Editing Text Files</a:t>
            </a:r>
          </a:p>
        </p:txBody>
      </p:sp>
      <p:sp>
        <p:nvSpPr>
          <p:cNvPr id="4" name="Slide Number Placeholder 3">
            <a:extLst>
              <a:ext uri="{FF2B5EF4-FFF2-40B4-BE49-F238E27FC236}">
                <a16:creationId xmlns:a16="http://schemas.microsoft.com/office/drawing/2014/main" id="{4F7E8337-F909-0B4A-8E4F-4AEF0D19BEC2}"/>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8247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ECAF-7F08-5E48-8F39-0A9C0CDCD458}"/>
              </a:ext>
            </a:extLst>
          </p:cNvPr>
          <p:cNvSpPr>
            <a:spLocks noGrp="1"/>
          </p:cNvSpPr>
          <p:nvPr>
            <p:ph idx="1"/>
          </p:nvPr>
        </p:nvSpPr>
        <p:spPr/>
        <p:txBody>
          <a:bodyPr/>
          <a:lstStyle/>
          <a:p>
            <a:r>
              <a:rPr lang="en-US" b="1" dirty="0"/>
              <a:t>You want to create a shell script using Vim. You enter Vim but can't type any letters. What do you need to do before you can begin typing?</a:t>
            </a:r>
          </a:p>
          <a:p>
            <a:endParaRPr lang="en-US" b="1" dirty="0"/>
          </a:p>
          <a:p>
            <a:r>
              <a:rPr lang="en-US" b="1" dirty="0"/>
              <a:t>ANSWER:</a:t>
            </a:r>
          </a:p>
          <a:p>
            <a:pPr lvl="1"/>
            <a:r>
              <a:rPr lang="en-US" dirty="0"/>
              <a:t>You have to press </a:t>
            </a:r>
            <a:r>
              <a:rPr lang="en-US" dirty="0" err="1"/>
              <a:t>i</a:t>
            </a:r>
            <a:r>
              <a:rPr lang="en-US" dirty="0"/>
              <a:t> for insert mode and then begin typing text.</a:t>
            </a:r>
          </a:p>
          <a:p>
            <a:endParaRPr lang="en-US" dirty="0"/>
          </a:p>
        </p:txBody>
      </p:sp>
      <p:sp>
        <p:nvSpPr>
          <p:cNvPr id="3" name="Title 2">
            <a:extLst>
              <a:ext uri="{FF2B5EF4-FFF2-40B4-BE49-F238E27FC236}">
                <a16:creationId xmlns:a16="http://schemas.microsoft.com/office/drawing/2014/main" id="{BD6B7EED-39B4-BE4F-B5C3-48405BB96473}"/>
              </a:ext>
            </a:extLst>
          </p:cNvPr>
          <p:cNvSpPr>
            <a:spLocks noGrp="1"/>
          </p:cNvSpPr>
          <p:nvPr>
            <p:ph type="title"/>
          </p:nvPr>
        </p:nvSpPr>
        <p:spPr>
          <a:xfrm>
            <a:off x="341924" y="75202"/>
            <a:ext cx="8460151" cy="633458"/>
          </a:xfrm>
        </p:spPr>
        <p:txBody>
          <a:bodyPr/>
          <a:lstStyle/>
          <a:p>
            <a:r>
              <a:rPr lang="en-US" dirty="0"/>
              <a:t>Activity 5-1: Discussing Creating and Editing Text Files</a:t>
            </a:r>
          </a:p>
        </p:txBody>
      </p:sp>
      <p:sp>
        <p:nvSpPr>
          <p:cNvPr id="4" name="Slide Number Placeholder 3">
            <a:extLst>
              <a:ext uri="{FF2B5EF4-FFF2-40B4-BE49-F238E27FC236}">
                <a16:creationId xmlns:a16="http://schemas.microsoft.com/office/drawing/2014/main" id="{4F7E8337-F909-0B4A-8E4F-4AEF0D19BEC2}"/>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Tree>
    <p:extLst>
      <p:ext uri="{BB962C8B-B14F-4D97-AF65-F5344CB8AC3E}">
        <p14:creationId xmlns:p14="http://schemas.microsoft.com/office/powerpoint/2010/main" val="336874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ECAF-7F08-5E48-8F39-0A9C0CDCD458}"/>
              </a:ext>
            </a:extLst>
          </p:cNvPr>
          <p:cNvSpPr>
            <a:spLocks noGrp="1"/>
          </p:cNvSpPr>
          <p:nvPr>
            <p:ph idx="1"/>
          </p:nvPr>
        </p:nvSpPr>
        <p:spPr/>
        <p:txBody>
          <a:bodyPr/>
          <a:lstStyle/>
          <a:p>
            <a:r>
              <a:rPr lang="en-US" b="1" dirty="0"/>
              <a:t>You've created a script in Vim and note that you haven't entered any instructions or documentation into the file. Standard practice is to add your comments above the line of code that you're describing. How do you open a new line above the one you're currently typing on?</a:t>
            </a:r>
          </a:p>
          <a:p>
            <a:endParaRPr lang="en-US" b="1" dirty="0"/>
          </a:p>
          <a:p>
            <a:r>
              <a:rPr lang="en-US" b="1" dirty="0"/>
              <a:t>ANSWER:</a:t>
            </a:r>
          </a:p>
          <a:p>
            <a:pPr lvl="1"/>
            <a:r>
              <a:rPr lang="en-US" dirty="0"/>
              <a:t>Press Esc to enter command mode and then press O.</a:t>
            </a:r>
          </a:p>
          <a:p>
            <a:endParaRPr lang="en-US" dirty="0"/>
          </a:p>
        </p:txBody>
      </p:sp>
      <p:sp>
        <p:nvSpPr>
          <p:cNvPr id="3" name="Title 2">
            <a:extLst>
              <a:ext uri="{FF2B5EF4-FFF2-40B4-BE49-F238E27FC236}">
                <a16:creationId xmlns:a16="http://schemas.microsoft.com/office/drawing/2014/main" id="{BD6B7EED-39B4-BE4F-B5C3-48405BB96473}"/>
              </a:ext>
            </a:extLst>
          </p:cNvPr>
          <p:cNvSpPr>
            <a:spLocks noGrp="1"/>
          </p:cNvSpPr>
          <p:nvPr>
            <p:ph type="title"/>
          </p:nvPr>
        </p:nvSpPr>
        <p:spPr>
          <a:xfrm>
            <a:off x="341924" y="75202"/>
            <a:ext cx="8460151" cy="633458"/>
          </a:xfrm>
        </p:spPr>
        <p:txBody>
          <a:bodyPr/>
          <a:lstStyle/>
          <a:p>
            <a:r>
              <a:rPr lang="en-US" dirty="0"/>
              <a:t>Activity 5-1: Discussing Creating and Editing Text Files</a:t>
            </a:r>
          </a:p>
        </p:txBody>
      </p:sp>
      <p:sp>
        <p:nvSpPr>
          <p:cNvPr id="4" name="Slide Number Placeholder 3">
            <a:extLst>
              <a:ext uri="{FF2B5EF4-FFF2-40B4-BE49-F238E27FC236}">
                <a16:creationId xmlns:a16="http://schemas.microsoft.com/office/drawing/2014/main" id="{4F7E8337-F909-0B4A-8E4F-4AEF0D19BEC2}"/>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Tree>
    <p:extLst>
      <p:ext uri="{BB962C8B-B14F-4D97-AF65-F5344CB8AC3E}">
        <p14:creationId xmlns:p14="http://schemas.microsoft.com/office/powerpoint/2010/main" val="164920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ECAF-7F08-5E48-8F39-0A9C0CDCD458}"/>
              </a:ext>
            </a:extLst>
          </p:cNvPr>
          <p:cNvSpPr>
            <a:spLocks noGrp="1"/>
          </p:cNvSpPr>
          <p:nvPr>
            <p:ph idx="1"/>
          </p:nvPr>
        </p:nvSpPr>
        <p:spPr/>
        <p:txBody>
          <a:bodyPr/>
          <a:lstStyle/>
          <a:p>
            <a:r>
              <a:rPr lang="en-US" b="1" dirty="0"/>
              <a:t>How do you copy and paste text in the Vim editor?</a:t>
            </a:r>
          </a:p>
          <a:p>
            <a:endParaRPr lang="en-US" b="1" dirty="0"/>
          </a:p>
          <a:p>
            <a:r>
              <a:rPr lang="en-US" b="1" dirty="0"/>
              <a:t>ANSWER:</a:t>
            </a:r>
          </a:p>
          <a:p>
            <a:pPr lvl="1"/>
            <a:r>
              <a:rPr lang="en-US" dirty="0"/>
              <a:t>Press Esc to enter command mode, then type y for yank (copy) and then p for paste.</a:t>
            </a:r>
          </a:p>
          <a:p>
            <a:endParaRPr lang="en-US" dirty="0"/>
          </a:p>
        </p:txBody>
      </p:sp>
      <p:sp>
        <p:nvSpPr>
          <p:cNvPr id="3" name="Title 2">
            <a:extLst>
              <a:ext uri="{FF2B5EF4-FFF2-40B4-BE49-F238E27FC236}">
                <a16:creationId xmlns:a16="http://schemas.microsoft.com/office/drawing/2014/main" id="{BD6B7EED-39B4-BE4F-B5C3-48405BB96473}"/>
              </a:ext>
            </a:extLst>
          </p:cNvPr>
          <p:cNvSpPr>
            <a:spLocks noGrp="1"/>
          </p:cNvSpPr>
          <p:nvPr>
            <p:ph type="title"/>
          </p:nvPr>
        </p:nvSpPr>
        <p:spPr>
          <a:xfrm>
            <a:off x="341924" y="75202"/>
            <a:ext cx="8460151" cy="633458"/>
          </a:xfrm>
        </p:spPr>
        <p:txBody>
          <a:bodyPr/>
          <a:lstStyle/>
          <a:p>
            <a:r>
              <a:rPr lang="en-US" dirty="0"/>
              <a:t>Activity 5-1: Discussing Creating and Editing Text Files</a:t>
            </a:r>
          </a:p>
        </p:txBody>
      </p:sp>
      <p:sp>
        <p:nvSpPr>
          <p:cNvPr id="4" name="Slide Number Placeholder 3">
            <a:extLst>
              <a:ext uri="{FF2B5EF4-FFF2-40B4-BE49-F238E27FC236}">
                <a16:creationId xmlns:a16="http://schemas.microsoft.com/office/drawing/2014/main" id="{4F7E8337-F909-0B4A-8E4F-4AEF0D19BEC2}"/>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Tree>
    <p:extLst>
      <p:ext uri="{BB962C8B-B14F-4D97-AF65-F5344CB8AC3E}">
        <p14:creationId xmlns:p14="http://schemas.microsoft.com/office/powerpoint/2010/main" val="15033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ECAF-7F08-5E48-8F39-0A9C0CDCD458}"/>
              </a:ext>
            </a:extLst>
          </p:cNvPr>
          <p:cNvSpPr>
            <a:spLocks noGrp="1"/>
          </p:cNvSpPr>
          <p:nvPr>
            <p:ph idx="1"/>
          </p:nvPr>
        </p:nvSpPr>
        <p:spPr/>
        <p:txBody>
          <a:bodyPr/>
          <a:lstStyle/>
          <a:p>
            <a:r>
              <a:rPr lang="en-US" b="1" dirty="0"/>
              <a:t>For text file editing in Linux, you have options other than Vim. Name one graphical editor and one other command-line interface (CLI) editor that you might use instead of Vim.</a:t>
            </a:r>
          </a:p>
          <a:p>
            <a:endParaRPr lang="en-US" b="1" dirty="0"/>
          </a:p>
          <a:p>
            <a:r>
              <a:rPr lang="en-US" b="1" dirty="0"/>
              <a:t>ANSWER:</a:t>
            </a:r>
          </a:p>
          <a:p>
            <a:pPr lvl="1"/>
            <a:r>
              <a:rPr lang="en-US" dirty="0"/>
              <a:t>You can use </a:t>
            </a:r>
            <a:r>
              <a:rPr lang="en-US" dirty="0" err="1"/>
              <a:t>gedit</a:t>
            </a:r>
            <a:r>
              <a:rPr lang="en-US" dirty="0"/>
              <a:t> for the graphical editor and GNU </a:t>
            </a:r>
            <a:r>
              <a:rPr lang="en-US" dirty="0" err="1"/>
              <a:t>nano</a:t>
            </a:r>
            <a:r>
              <a:rPr lang="en-US" dirty="0"/>
              <a:t> for the CLI editor.</a:t>
            </a:r>
          </a:p>
        </p:txBody>
      </p:sp>
      <p:sp>
        <p:nvSpPr>
          <p:cNvPr id="3" name="Title 2">
            <a:extLst>
              <a:ext uri="{FF2B5EF4-FFF2-40B4-BE49-F238E27FC236}">
                <a16:creationId xmlns:a16="http://schemas.microsoft.com/office/drawing/2014/main" id="{BD6B7EED-39B4-BE4F-B5C3-48405BB96473}"/>
              </a:ext>
            </a:extLst>
          </p:cNvPr>
          <p:cNvSpPr>
            <a:spLocks noGrp="1"/>
          </p:cNvSpPr>
          <p:nvPr>
            <p:ph type="title"/>
          </p:nvPr>
        </p:nvSpPr>
        <p:spPr>
          <a:xfrm>
            <a:off x="341924" y="75202"/>
            <a:ext cx="8460151" cy="633458"/>
          </a:xfrm>
        </p:spPr>
        <p:txBody>
          <a:bodyPr/>
          <a:lstStyle/>
          <a:p>
            <a:r>
              <a:rPr lang="en-US" dirty="0"/>
              <a:t>Activity 5-1: Discussing Creating and Editing Text Files</a:t>
            </a:r>
          </a:p>
        </p:txBody>
      </p:sp>
      <p:sp>
        <p:nvSpPr>
          <p:cNvPr id="4" name="Slide Number Placeholder 3">
            <a:extLst>
              <a:ext uri="{FF2B5EF4-FFF2-40B4-BE49-F238E27FC236}">
                <a16:creationId xmlns:a16="http://schemas.microsoft.com/office/drawing/2014/main" id="{4F7E8337-F909-0B4A-8E4F-4AEF0D19BEC2}"/>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284771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666DC6E-57DB-42DB-AEC1-9012C9636092}"/>
              </a:ext>
            </a:extLst>
          </p:cNvPr>
          <p:cNvSpPr>
            <a:spLocks noGrp="1"/>
          </p:cNvSpPr>
          <p:nvPr>
            <p:ph idx="1"/>
          </p:nvPr>
        </p:nvSpPr>
        <p:spPr/>
        <p:txBody>
          <a:bodyPr/>
          <a:lstStyle/>
          <a:p>
            <a:r>
              <a:rPr lang="en-US" dirty="0"/>
              <a:t>You've been asked to start a list of required software.</a:t>
            </a:r>
          </a:p>
          <a:p>
            <a:r>
              <a:rPr lang="en-US" dirty="0"/>
              <a:t>You'll create a text file and begin entering names.</a:t>
            </a:r>
          </a:p>
          <a:p>
            <a:r>
              <a:rPr lang="en-US" dirty="0"/>
              <a:t>You'll save your work and pick up with it later.</a:t>
            </a:r>
          </a:p>
        </p:txBody>
      </p:sp>
      <p:sp>
        <p:nvSpPr>
          <p:cNvPr id="6" name="Title 5">
            <a:extLst>
              <a:ext uri="{FF2B5EF4-FFF2-40B4-BE49-F238E27FC236}">
                <a16:creationId xmlns:a16="http://schemas.microsoft.com/office/drawing/2014/main" id="{64B8CAF8-3069-4071-833E-F2C75E055CF5}"/>
              </a:ext>
            </a:extLst>
          </p:cNvPr>
          <p:cNvSpPr>
            <a:spLocks noGrp="1"/>
          </p:cNvSpPr>
          <p:nvPr>
            <p:ph type="title"/>
          </p:nvPr>
        </p:nvSpPr>
        <p:spPr/>
        <p:txBody>
          <a:bodyPr/>
          <a:lstStyle/>
          <a:p>
            <a:r>
              <a:rPr lang="en-US" dirty="0"/>
              <a:t>Activity: Creating Text Files</a:t>
            </a:r>
          </a:p>
        </p:txBody>
      </p:sp>
      <p:sp>
        <p:nvSpPr>
          <p:cNvPr id="4" name="Slide Number Placeholder 3">
            <a:extLst>
              <a:ext uri="{FF2B5EF4-FFF2-40B4-BE49-F238E27FC236}">
                <a16:creationId xmlns:a16="http://schemas.microsoft.com/office/drawing/2014/main" id="{F5EC5B98-5167-4551-BF5C-D74714DFAF42}"/>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2604678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6C10FC-2A96-47D6-A710-D7BC5FC01B6B}"/>
              </a:ext>
            </a:extLst>
          </p:cNvPr>
          <p:cNvSpPr>
            <a:spLocks noGrp="1"/>
          </p:cNvSpPr>
          <p:nvPr>
            <p:ph idx="1"/>
          </p:nvPr>
        </p:nvSpPr>
        <p:spPr/>
        <p:txBody>
          <a:bodyPr/>
          <a:lstStyle/>
          <a:p>
            <a:r>
              <a:rPr lang="en-US" dirty="0"/>
              <a:t>A colleague has filled out the software list.</a:t>
            </a:r>
          </a:p>
          <a:p>
            <a:r>
              <a:rPr lang="en-US" dirty="0"/>
              <a:t>You want to check it for errors and correct any.</a:t>
            </a:r>
          </a:p>
          <a:p>
            <a:r>
              <a:rPr lang="en-US" dirty="0"/>
              <a:t>You'll edit in both Vim and GNU nano to get a feel for them.</a:t>
            </a:r>
          </a:p>
        </p:txBody>
      </p:sp>
      <p:sp>
        <p:nvSpPr>
          <p:cNvPr id="3" name="Title 2">
            <a:extLst>
              <a:ext uri="{FF2B5EF4-FFF2-40B4-BE49-F238E27FC236}">
                <a16:creationId xmlns:a16="http://schemas.microsoft.com/office/drawing/2014/main" id="{0C1B8E98-B336-4905-879C-68182AAA5D08}"/>
              </a:ext>
            </a:extLst>
          </p:cNvPr>
          <p:cNvSpPr>
            <a:spLocks noGrp="1"/>
          </p:cNvSpPr>
          <p:nvPr>
            <p:ph type="title"/>
          </p:nvPr>
        </p:nvSpPr>
        <p:spPr/>
        <p:txBody>
          <a:bodyPr/>
          <a:lstStyle/>
          <a:p>
            <a:r>
              <a:rPr lang="en-US" dirty="0"/>
              <a:t>Activity: Editing Text Files</a:t>
            </a:r>
          </a:p>
        </p:txBody>
      </p:sp>
      <p:sp>
        <p:nvSpPr>
          <p:cNvPr id="4" name="Slide Number Placeholder 3">
            <a:extLst>
              <a:ext uri="{FF2B5EF4-FFF2-40B4-BE49-F238E27FC236}">
                <a16:creationId xmlns:a16="http://schemas.microsoft.com/office/drawing/2014/main" id="{A09CEC40-F04A-4EC5-B620-F010B9D7BCAD}"/>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345490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766E-57EE-4D57-82D5-94F8D58B5B50}"/>
              </a:ext>
            </a:extLst>
          </p:cNvPr>
          <p:cNvSpPr>
            <a:spLocks noGrp="1"/>
          </p:cNvSpPr>
          <p:nvPr>
            <p:ph type="title"/>
          </p:nvPr>
        </p:nvSpPr>
        <p:spPr/>
        <p:txBody>
          <a:bodyPr/>
          <a:lstStyle/>
          <a:p>
            <a:r>
              <a:rPr lang="en-US" dirty="0"/>
              <a:t>Text Editors</a:t>
            </a:r>
          </a:p>
        </p:txBody>
      </p:sp>
      <p:sp>
        <p:nvSpPr>
          <p:cNvPr id="6" name="Text Placeholder 5">
            <a:extLst>
              <a:ext uri="{FF2B5EF4-FFF2-40B4-BE49-F238E27FC236}">
                <a16:creationId xmlns:a16="http://schemas.microsoft.com/office/drawing/2014/main" id="{EBD76570-04E5-45CB-AC91-69A81BF0DB3F}"/>
              </a:ext>
            </a:extLst>
          </p:cNvPr>
          <p:cNvSpPr>
            <a:spLocks noGrp="1"/>
          </p:cNvSpPr>
          <p:nvPr>
            <p:ph type="body" sz="quarter" idx="13"/>
          </p:nvPr>
        </p:nvSpPr>
        <p:spPr/>
        <p:txBody>
          <a:bodyPr/>
          <a:lstStyle/>
          <a:p>
            <a:r>
              <a:rPr lang="en-US" dirty="0"/>
              <a:t>An application that enables you to view, create, or modify the contents of text files.</a:t>
            </a:r>
          </a:p>
        </p:txBody>
      </p:sp>
      <p:sp>
        <p:nvSpPr>
          <p:cNvPr id="3" name="Slide Number Placeholder 2">
            <a:extLst>
              <a:ext uri="{FF2B5EF4-FFF2-40B4-BE49-F238E27FC236}">
                <a16:creationId xmlns:a16="http://schemas.microsoft.com/office/drawing/2014/main" id="{D538B2CF-D667-4C6F-A6A3-271A24B837FB}"/>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62F84916-2076-4CEB-8863-0B52877848C7}"/>
              </a:ext>
            </a:extLst>
          </p:cNvPr>
          <p:cNvSpPr>
            <a:spLocks noGrp="1"/>
          </p:cNvSpPr>
          <p:nvPr>
            <p:ph idx="1"/>
          </p:nvPr>
        </p:nvSpPr>
        <p:spPr/>
        <p:txBody>
          <a:bodyPr/>
          <a:lstStyle/>
          <a:p>
            <a:r>
              <a:rPr lang="en-US" dirty="0"/>
              <a:t>Used to edit a variety of text-based files.</a:t>
            </a:r>
          </a:p>
          <a:p>
            <a:r>
              <a:rPr lang="en-US" dirty="0"/>
              <a:t>Many types of editors are available in Linux.</a:t>
            </a:r>
          </a:p>
          <a:p>
            <a:pPr lvl="1"/>
            <a:r>
              <a:rPr lang="en-US" dirty="0"/>
              <a:t>Don't always support same formatting options as word processors.</a:t>
            </a:r>
          </a:p>
          <a:p>
            <a:pPr lvl="1"/>
            <a:r>
              <a:rPr lang="en-US" dirty="0"/>
              <a:t>Can work in CLI or GUI.</a:t>
            </a:r>
          </a:p>
          <a:p>
            <a:pPr lvl="1"/>
            <a:r>
              <a:rPr lang="en-US" dirty="0"/>
              <a:t>Have different modes of operation.</a:t>
            </a:r>
          </a:p>
          <a:p>
            <a:r>
              <a:rPr lang="en-US" dirty="0"/>
              <a:t>Many configuration components in Linux are text files.</a:t>
            </a:r>
          </a:p>
          <a:p>
            <a:pPr lvl="1"/>
            <a:r>
              <a:rPr lang="en-US" dirty="0"/>
              <a:t>You'll configure most of these components using text editors.</a:t>
            </a:r>
          </a:p>
          <a:p>
            <a:r>
              <a:rPr lang="en-US" dirty="0"/>
              <a:t>Being comfortable with text editors is essential.</a:t>
            </a:r>
          </a:p>
        </p:txBody>
      </p:sp>
    </p:spTree>
    <p:extLst>
      <p:ext uri="{BB962C8B-B14F-4D97-AF65-F5344CB8AC3E}">
        <p14:creationId xmlns:p14="http://schemas.microsoft.com/office/powerpoint/2010/main" val="1280546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3E20-BE29-CF46-A245-BEB1089BAE45}"/>
              </a:ext>
            </a:extLst>
          </p:cNvPr>
          <p:cNvSpPr>
            <a:spLocks noGrp="1"/>
          </p:cNvSpPr>
          <p:nvPr>
            <p:ph type="title"/>
          </p:nvPr>
        </p:nvSpPr>
        <p:spPr/>
        <p:txBody>
          <a:bodyPr/>
          <a:lstStyle/>
          <a:p>
            <a:r>
              <a:rPr lang="en-US" dirty="0"/>
              <a:t>Topic B: Search for Files</a:t>
            </a:r>
          </a:p>
        </p:txBody>
      </p:sp>
      <p:sp>
        <p:nvSpPr>
          <p:cNvPr id="3" name="Slide Number Placeholder 2">
            <a:extLst>
              <a:ext uri="{FF2B5EF4-FFF2-40B4-BE49-F238E27FC236}">
                <a16:creationId xmlns:a16="http://schemas.microsoft.com/office/drawing/2014/main" id="{87CF1292-576F-7045-8948-58504609C826}"/>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4" name="Content Placeholder 3">
            <a:extLst>
              <a:ext uri="{FF2B5EF4-FFF2-40B4-BE49-F238E27FC236}">
                <a16:creationId xmlns:a16="http://schemas.microsoft.com/office/drawing/2014/main" id="{D6DFD89D-6880-0E44-98D9-CB4747FD5720}"/>
              </a:ext>
            </a:extLst>
          </p:cNvPr>
          <p:cNvSpPr>
            <a:spLocks noGrp="1"/>
          </p:cNvSpPr>
          <p:nvPr>
            <p:ph idx="1"/>
          </p:nvPr>
        </p:nvSpPr>
        <p:spPr>
          <a:xfrm>
            <a:off x="986798" y="708661"/>
            <a:ext cx="7815278" cy="3593834"/>
          </a:xfrm>
        </p:spPr>
        <p:txBody>
          <a:bodyPr/>
          <a:lstStyle/>
          <a:p>
            <a:pPr marL="0" indent="0">
              <a:buNone/>
            </a:pPr>
            <a:r>
              <a:rPr lang="en-US" dirty="0"/>
              <a:t>Exam Objectives:</a:t>
            </a:r>
          </a:p>
          <a:p>
            <a:r>
              <a:rPr lang="en-US" dirty="0"/>
              <a:t>2.3 Given a scenario, create, modify, and redirect files.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027"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CFA6-7370-4FCA-957C-4F561DDF3CA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locate</a:t>
            </a:r>
            <a:r>
              <a:rPr lang="en-US" dirty="0"/>
              <a:t> Command (Slide 1 of 2)</a:t>
            </a:r>
          </a:p>
        </p:txBody>
      </p:sp>
      <p:sp>
        <p:nvSpPr>
          <p:cNvPr id="4" name="Slide Number Placeholder 3">
            <a:extLst>
              <a:ext uri="{FF2B5EF4-FFF2-40B4-BE49-F238E27FC236}">
                <a16:creationId xmlns:a16="http://schemas.microsoft.com/office/drawing/2014/main" id="{ED6F6CD1-9667-4C96-82BA-7EF5A7CC4444}"/>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6" name="Content Placeholder 5">
            <a:extLst>
              <a:ext uri="{FF2B5EF4-FFF2-40B4-BE49-F238E27FC236}">
                <a16:creationId xmlns:a16="http://schemas.microsoft.com/office/drawing/2014/main" id="{1C44B55C-57EE-4684-82D3-01DEB4672AA0}"/>
              </a:ext>
            </a:extLst>
          </p:cNvPr>
          <p:cNvSpPr>
            <a:spLocks noGrp="1"/>
          </p:cNvSpPr>
          <p:nvPr>
            <p:ph idx="1"/>
          </p:nvPr>
        </p:nvSpPr>
        <p:spPr/>
        <p:txBody>
          <a:bodyPr/>
          <a:lstStyle/>
          <a:p>
            <a:r>
              <a:rPr lang="en-US" dirty="0"/>
              <a:t>Performs a quick search for specified string in file names/paths.</a:t>
            </a:r>
          </a:p>
          <a:p>
            <a:r>
              <a:rPr lang="en-US" dirty="0"/>
              <a:t>File names/paths are stored in </a:t>
            </a:r>
            <a:r>
              <a:rPr lang="en-US" dirty="0">
                <a:latin typeface="Cutive Mono" panose="020B0604020202020204" charset="0"/>
                <a:cs typeface="Courier New" panose="02070309020205020404" pitchFamily="49" charset="0"/>
              </a:rPr>
              <a:t>mlocate</a:t>
            </a:r>
            <a:r>
              <a:rPr lang="en-US" dirty="0"/>
              <a:t> database.</a:t>
            </a:r>
          </a:p>
          <a:p>
            <a:pPr lvl="1"/>
            <a:r>
              <a:rPr lang="en-US" dirty="0"/>
              <a:t>Must be updated regularly for search to be effective.</a:t>
            </a:r>
          </a:p>
          <a:p>
            <a:r>
              <a:rPr lang="en-US" dirty="0"/>
              <a:t>Results may be restricted based on access permissions.</a:t>
            </a:r>
          </a:p>
        </p:txBody>
      </p:sp>
    </p:spTree>
    <p:extLst>
      <p:ext uri="{BB962C8B-B14F-4D97-AF65-F5344CB8AC3E}">
        <p14:creationId xmlns:p14="http://schemas.microsoft.com/office/powerpoint/2010/main" val="103981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F242AD-E950-4267-BE2B-2F35A37B5998}"/>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locate</a:t>
            </a:r>
            <a:r>
              <a:rPr lang="en-US" dirty="0"/>
              <a:t> Command (Slide 2 of 2)</a:t>
            </a:r>
          </a:p>
        </p:txBody>
      </p:sp>
      <p:sp>
        <p:nvSpPr>
          <p:cNvPr id="3" name="Slide Number Placeholder 2">
            <a:extLst>
              <a:ext uri="{FF2B5EF4-FFF2-40B4-BE49-F238E27FC236}">
                <a16:creationId xmlns:a16="http://schemas.microsoft.com/office/drawing/2014/main" id="{9C5EE3B1-BAF2-4C96-BDCC-F3E3C41FDEA6}"/>
              </a:ext>
            </a:extLst>
          </p:cNvPr>
          <p:cNvSpPr>
            <a:spLocks noGrp="1"/>
          </p:cNvSpPr>
          <p:nvPr>
            <p:ph type="sldNum" sz="quarter" idx="4"/>
          </p:nvPr>
        </p:nvSpPr>
        <p:spPr/>
        <p:txBody>
          <a:bodyPr/>
          <a:lstStyle/>
          <a:p>
            <a:fld id="{2066355A-084C-D24E-9AD2-7E4FC41EA627}" type="slidenum">
              <a:rPr lang="en-US" smtClean="0"/>
              <a:pPr/>
              <a:t>32</a:t>
            </a:fld>
            <a:endParaRPr lang="en-US" dirty="0"/>
          </a:p>
        </p:txBody>
      </p:sp>
      <p:pic>
        <p:nvPicPr>
          <p:cNvPr id="6" name="Picture 5">
            <a:extLst>
              <a:ext uri="{FF2B5EF4-FFF2-40B4-BE49-F238E27FC236}">
                <a16:creationId xmlns:a16="http://schemas.microsoft.com/office/drawing/2014/main" id="{C662C8A2-5782-4699-868D-6B71EB1955AE}"/>
              </a:ext>
            </a:extLst>
          </p:cNvPr>
          <p:cNvPicPr>
            <a:picLocks noChangeAspect="1"/>
          </p:cNvPicPr>
          <p:nvPr/>
        </p:nvPicPr>
        <p:blipFill>
          <a:blip r:embed="rId2"/>
          <a:stretch>
            <a:fillRect/>
          </a:stretch>
        </p:blipFill>
        <p:spPr>
          <a:xfrm>
            <a:off x="931326" y="946567"/>
            <a:ext cx="7281348" cy="3525938"/>
          </a:xfrm>
          <a:prstGeom prst="rect">
            <a:avLst/>
          </a:prstGeom>
        </p:spPr>
      </p:pic>
    </p:spTree>
    <p:extLst>
      <p:ext uri="{BB962C8B-B14F-4D97-AF65-F5344CB8AC3E}">
        <p14:creationId xmlns:p14="http://schemas.microsoft.com/office/powerpoint/2010/main" val="4191902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3AA4-91B9-4DE2-AF02-774B93460C8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find</a:t>
            </a:r>
            <a:r>
              <a:rPr lang="en-US" dirty="0"/>
              <a:t> Command</a:t>
            </a:r>
          </a:p>
        </p:txBody>
      </p:sp>
      <p:sp>
        <p:nvSpPr>
          <p:cNvPr id="3" name="Slide Number Placeholder 2">
            <a:extLst>
              <a:ext uri="{FF2B5EF4-FFF2-40B4-BE49-F238E27FC236}">
                <a16:creationId xmlns:a16="http://schemas.microsoft.com/office/drawing/2014/main" id="{88AA48D7-4666-4269-8150-5CDC28AD8208}"/>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4" name="Content Placeholder 3">
            <a:extLst>
              <a:ext uri="{FF2B5EF4-FFF2-40B4-BE49-F238E27FC236}">
                <a16:creationId xmlns:a16="http://schemas.microsoft.com/office/drawing/2014/main" id="{0FE181E6-C0FE-4351-A204-90C36A92FC29}"/>
              </a:ext>
            </a:extLst>
          </p:cNvPr>
          <p:cNvSpPr>
            <a:spLocks noGrp="1"/>
          </p:cNvSpPr>
          <p:nvPr>
            <p:ph idx="1"/>
          </p:nvPr>
        </p:nvSpPr>
        <p:spPr/>
        <p:txBody>
          <a:bodyPr/>
          <a:lstStyle/>
          <a:p>
            <a:r>
              <a:rPr lang="en-US" dirty="0"/>
              <a:t>Search specific locations for files and directories using search criteria.</a:t>
            </a:r>
          </a:p>
          <a:p>
            <a:r>
              <a:rPr lang="en-US" dirty="0"/>
              <a:t>Recursively searches directory structure.</a:t>
            </a:r>
          </a:p>
          <a:p>
            <a:r>
              <a:rPr lang="en-US" dirty="0"/>
              <a:t>You can perform one or more actions on files found.</a:t>
            </a:r>
          </a:p>
          <a:p>
            <a:r>
              <a:rPr lang="en-US" dirty="0"/>
              <a:t>Use </a:t>
            </a:r>
            <a:r>
              <a:rPr lang="en-US" dirty="0">
                <a:latin typeface="Cutive Mono" panose="020B0604020202020204" charset="0"/>
              </a:rPr>
              <a:t>-type</a:t>
            </a:r>
            <a:r>
              <a:rPr lang="en-US" dirty="0"/>
              <a:t> to specify object type you're looking for.</a:t>
            </a:r>
          </a:p>
          <a:p>
            <a:r>
              <a:rPr lang="en-US" dirty="0"/>
              <a:t>Use </a:t>
            </a:r>
            <a:r>
              <a:rPr lang="en-US" dirty="0">
                <a:latin typeface="Cutive Mono" panose="020B0604020202020204" charset="0"/>
              </a:rPr>
              <a:t>-name</a:t>
            </a:r>
            <a:r>
              <a:rPr lang="en-US" dirty="0"/>
              <a:t> to specify name of object you're looking for.</a:t>
            </a:r>
          </a:p>
        </p:txBody>
      </p:sp>
    </p:spTree>
    <p:extLst>
      <p:ext uri="{BB962C8B-B14F-4D97-AF65-F5344CB8AC3E}">
        <p14:creationId xmlns:p14="http://schemas.microsoft.com/office/powerpoint/2010/main" val="2383876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1473-2D30-494B-A091-A3BEA272D45E}"/>
              </a:ext>
            </a:extLst>
          </p:cNvPr>
          <p:cNvSpPr>
            <a:spLocks noGrp="1"/>
          </p:cNvSpPr>
          <p:nvPr>
            <p:ph type="title"/>
          </p:nvPr>
        </p:nvSpPr>
        <p:spPr/>
        <p:txBody>
          <a:bodyPr/>
          <a:lstStyle/>
          <a:p>
            <a:r>
              <a:rPr lang="en-US" dirty="0">
                <a:latin typeface="Cutive Mono" panose="020B0604020202020204" charset="0"/>
              </a:rPr>
              <a:t>find</a:t>
            </a:r>
            <a:r>
              <a:rPr lang="en-US" dirty="0"/>
              <a:t> vs. </a:t>
            </a:r>
            <a:r>
              <a:rPr lang="en-US" dirty="0">
                <a:latin typeface="Cutive Mono" panose="020B0604020202020204" charset="0"/>
              </a:rPr>
              <a:t>locate </a:t>
            </a:r>
            <a:r>
              <a:rPr lang="en-US" dirty="0"/>
              <a:t>Commands</a:t>
            </a:r>
          </a:p>
        </p:txBody>
      </p:sp>
      <p:sp>
        <p:nvSpPr>
          <p:cNvPr id="3" name="Slide Number Placeholder 2">
            <a:extLst>
              <a:ext uri="{FF2B5EF4-FFF2-40B4-BE49-F238E27FC236}">
                <a16:creationId xmlns:a16="http://schemas.microsoft.com/office/drawing/2014/main" id="{8E2B343F-7630-49A0-BFC7-48BCDFE5E080}"/>
              </a:ext>
            </a:extLst>
          </p:cNvPr>
          <p:cNvSpPr>
            <a:spLocks noGrp="1"/>
          </p:cNvSpPr>
          <p:nvPr>
            <p:ph type="sldNum" sz="quarter" idx="4"/>
          </p:nvPr>
        </p:nvSpPr>
        <p:spPr/>
        <p:txBody>
          <a:bodyPr/>
          <a:lstStyle/>
          <a:p>
            <a:fld id="{2066355A-084C-D24E-9AD2-7E4FC41EA627}" type="slidenum">
              <a:rPr lang="en-US" smtClean="0"/>
              <a:pPr/>
              <a:t>34</a:t>
            </a:fld>
            <a:endParaRPr lang="en-US" dirty="0"/>
          </a:p>
        </p:txBody>
      </p:sp>
      <p:pic>
        <p:nvPicPr>
          <p:cNvPr id="5" name="Picture 4">
            <a:extLst>
              <a:ext uri="{FF2B5EF4-FFF2-40B4-BE49-F238E27FC236}">
                <a16:creationId xmlns:a16="http://schemas.microsoft.com/office/drawing/2014/main" id="{CE727885-11A6-4E83-B929-EE0B9CADEFC7}"/>
              </a:ext>
            </a:extLst>
          </p:cNvPr>
          <p:cNvPicPr>
            <a:picLocks noChangeAspect="1"/>
          </p:cNvPicPr>
          <p:nvPr/>
        </p:nvPicPr>
        <p:blipFill>
          <a:blip r:embed="rId2"/>
          <a:stretch>
            <a:fillRect/>
          </a:stretch>
        </p:blipFill>
        <p:spPr>
          <a:xfrm>
            <a:off x="1299731" y="1295196"/>
            <a:ext cx="6544538" cy="2715329"/>
          </a:xfrm>
          <a:prstGeom prst="rect">
            <a:avLst/>
          </a:prstGeom>
        </p:spPr>
      </p:pic>
    </p:spTree>
    <p:extLst>
      <p:ext uri="{BB962C8B-B14F-4D97-AF65-F5344CB8AC3E}">
        <p14:creationId xmlns:p14="http://schemas.microsoft.com/office/powerpoint/2010/main" val="2342722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2FC0-0F81-47DE-8A1A-07993313256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which</a:t>
            </a:r>
            <a:r>
              <a:rPr lang="en-US" dirty="0"/>
              <a:t> Command (Slide 1 of 2)</a:t>
            </a:r>
          </a:p>
        </p:txBody>
      </p:sp>
      <p:sp>
        <p:nvSpPr>
          <p:cNvPr id="3" name="Slide Number Placeholder 2">
            <a:extLst>
              <a:ext uri="{FF2B5EF4-FFF2-40B4-BE49-F238E27FC236}">
                <a16:creationId xmlns:a16="http://schemas.microsoft.com/office/drawing/2014/main" id="{8A3E6E26-F7DD-4052-AE72-8765FCACF4E4}"/>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4" name="Content Placeholder 3">
            <a:extLst>
              <a:ext uri="{FF2B5EF4-FFF2-40B4-BE49-F238E27FC236}">
                <a16:creationId xmlns:a16="http://schemas.microsoft.com/office/drawing/2014/main" id="{C69075E2-4597-4583-ACEB-CB56DA1B79AA}"/>
              </a:ext>
            </a:extLst>
          </p:cNvPr>
          <p:cNvSpPr>
            <a:spLocks noGrp="1"/>
          </p:cNvSpPr>
          <p:nvPr>
            <p:ph idx="1"/>
          </p:nvPr>
        </p:nvSpPr>
        <p:spPr/>
        <p:txBody>
          <a:bodyPr/>
          <a:lstStyle/>
          <a:p>
            <a:r>
              <a:rPr lang="en-US" dirty="0"/>
              <a:t>Displays complete path of specified command.</a:t>
            </a:r>
          </a:p>
          <a:p>
            <a:r>
              <a:rPr lang="en-US" dirty="0"/>
              <a:t>Searches directories assigned to PATH variable.</a:t>
            </a:r>
          </a:p>
          <a:p>
            <a:r>
              <a:rPr lang="en-US" dirty="0"/>
              <a:t>Example: </a:t>
            </a:r>
            <a:r>
              <a:rPr lang="en-US" dirty="0">
                <a:latin typeface="Cutive Mono" panose="020B0604020202020204" charset="0"/>
                <a:cs typeface="Courier New" panose="02070309020205020404" pitchFamily="49" charset="0"/>
              </a:rPr>
              <a:t>which cat</a:t>
            </a:r>
            <a:r>
              <a:rPr lang="en-US" dirty="0"/>
              <a:t> outputs </a:t>
            </a:r>
            <a:r>
              <a:rPr lang="en-US" dirty="0">
                <a:latin typeface="Cutive Mono" panose="020B0604020202020204" charset="0"/>
                <a:cs typeface="Courier New" panose="02070309020205020404" pitchFamily="49" charset="0"/>
              </a:rPr>
              <a:t>/bin/cat</a:t>
            </a:r>
          </a:p>
          <a:p>
            <a:r>
              <a:rPr lang="en-US" dirty="0"/>
              <a:t>Useful if you need to locate where a program has been installed.</a:t>
            </a:r>
          </a:p>
          <a:p>
            <a:r>
              <a:rPr lang="en-US" dirty="0"/>
              <a:t>Useful for identifying which version of a command is running.</a:t>
            </a:r>
          </a:p>
          <a:p>
            <a:pPr lvl="1"/>
            <a:r>
              <a:rPr lang="en-US" dirty="0"/>
              <a:t>Command might have different binaries in different locations.</a:t>
            </a:r>
          </a:p>
        </p:txBody>
      </p:sp>
    </p:spTree>
    <p:extLst>
      <p:ext uri="{BB962C8B-B14F-4D97-AF65-F5344CB8AC3E}">
        <p14:creationId xmlns:p14="http://schemas.microsoft.com/office/powerpoint/2010/main" val="1976977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092AC-7388-4342-88D0-6B8C7D0FA5F9}"/>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which</a:t>
            </a:r>
            <a:r>
              <a:rPr lang="en-US" dirty="0"/>
              <a:t> Command (Slide 2 of 2)</a:t>
            </a:r>
          </a:p>
        </p:txBody>
      </p:sp>
      <p:sp>
        <p:nvSpPr>
          <p:cNvPr id="3" name="Slide Number Placeholder 2">
            <a:extLst>
              <a:ext uri="{FF2B5EF4-FFF2-40B4-BE49-F238E27FC236}">
                <a16:creationId xmlns:a16="http://schemas.microsoft.com/office/drawing/2014/main" id="{3B958D45-78CF-4281-BCD9-032FEFCC32F5}"/>
              </a:ext>
            </a:extLst>
          </p:cNvPr>
          <p:cNvSpPr>
            <a:spLocks noGrp="1"/>
          </p:cNvSpPr>
          <p:nvPr>
            <p:ph type="sldNum" sz="quarter" idx="4"/>
          </p:nvPr>
        </p:nvSpPr>
        <p:spPr/>
        <p:txBody>
          <a:bodyPr/>
          <a:lstStyle/>
          <a:p>
            <a:fld id="{2066355A-084C-D24E-9AD2-7E4FC41EA627}" type="slidenum">
              <a:rPr lang="en-US" smtClean="0"/>
              <a:pPr/>
              <a:t>36</a:t>
            </a:fld>
            <a:endParaRPr lang="en-US" dirty="0"/>
          </a:p>
        </p:txBody>
      </p:sp>
      <p:pic>
        <p:nvPicPr>
          <p:cNvPr id="4" name="Picture 3">
            <a:extLst>
              <a:ext uri="{FF2B5EF4-FFF2-40B4-BE49-F238E27FC236}">
                <a16:creationId xmlns:a16="http://schemas.microsoft.com/office/drawing/2014/main" id="{013D172B-A0BA-4803-AA9B-7F1438B73A5E}"/>
              </a:ext>
            </a:extLst>
          </p:cNvPr>
          <p:cNvPicPr>
            <a:picLocks noChangeAspect="1"/>
          </p:cNvPicPr>
          <p:nvPr/>
        </p:nvPicPr>
        <p:blipFill>
          <a:blip r:embed="rId2"/>
          <a:stretch>
            <a:fillRect/>
          </a:stretch>
        </p:blipFill>
        <p:spPr>
          <a:xfrm>
            <a:off x="1149973" y="1129481"/>
            <a:ext cx="6844055" cy="3314182"/>
          </a:xfrm>
          <a:prstGeom prst="rect">
            <a:avLst/>
          </a:prstGeom>
        </p:spPr>
      </p:pic>
    </p:spTree>
    <p:extLst>
      <p:ext uri="{BB962C8B-B14F-4D97-AF65-F5344CB8AC3E}">
        <p14:creationId xmlns:p14="http://schemas.microsoft.com/office/powerpoint/2010/main" val="162280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8F7D-42B8-4D8E-9E11-3E5AE3375BDE}"/>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whereis</a:t>
            </a:r>
            <a:r>
              <a:rPr lang="en-US" dirty="0"/>
              <a:t> Command (Slide 1 of 2)</a:t>
            </a:r>
          </a:p>
        </p:txBody>
      </p:sp>
      <p:sp>
        <p:nvSpPr>
          <p:cNvPr id="3" name="Slide Number Placeholder 2">
            <a:extLst>
              <a:ext uri="{FF2B5EF4-FFF2-40B4-BE49-F238E27FC236}">
                <a16:creationId xmlns:a16="http://schemas.microsoft.com/office/drawing/2014/main" id="{41861A8E-868D-4644-830F-8E9D0CEE49ED}"/>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4" name="Content Placeholder 3">
            <a:extLst>
              <a:ext uri="{FF2B5EF4-FFF2-40B4-BE49-F238E27FC236}">
                <a16:creationId xmlns:a16="http://schemas.microsoft.com/office/drawing/2014/main" id="{0E8860D1-DE0C-4710-933E-A00DC5ED1940}"/>
              </a:ext>
            </a:extLst>
          </p:cNvPr>
          <p:cNvSpPr>
            <a:spLocks noGrp="1"/>
          </p:cNvSpPr>
          <p:nvPr>
            <p:ph idx="1"/>
          </p:nvPr>
        </p:nvSpPr>
        <p:spPr/>
        <p:txBody>
          <a:bodyPr/>
          <a:lstStyle/>
          <a:p>
            <a:r>
              <a:rPr lang="en-US" sz="1600" dirty="0"/>
              <a:t>Displays various details associated with a command.</a:t>
            </a:r>
          </a:p>
          <a:p>
            <a:r>
              <a:rPr lang="en-US" sz="1600" dirty="0"/>
              <a:t>Example: </a:t>
            </a:r>
            <a:r>
              <a:rPr lang="en-US" sz="1600" dirty="0">
                <a:latin typeface="Cutive Mono" panose="020B0604020202020204" charset="0"/>
                <a:cs typeface="Courier New" panose="02070309020205020404" pitchFamily="49" charset="0"/>
              </a:rPr>
              <a:t>whereis ls</a:t>
            </a:r>
          </a:p>
          <a:p>
            <a:pPr lvl="1"/>
            <a:r>
              <a:rPr lang="en-US" sz="1400" dirty="0"/>
              <a:t>Output: </a:t>
            </a:r>
            <a:r>
              <a:rPr lang="en-US" sz="1400" dirty="0">
                <a:latin typeface="Cutive Mono" panose="020B0604020202020204" charset="0"/>
                <a:cs typeface="Courier New" panose="02070309020205020404" pitchFamily="49" charset="0"/>
              </a:rPr>
              <a:t>ls: /bin/ls /usr/share/man/man1/ls.1.gz /usr/share/man/man1p/ls.1p.gz</a:t>
            </a:r>
          </a:p>
          <a:p>
            <a:pPr lvl="1"/>
            <a:r>
              <a:rPr lang="en-US" sz="1400" dirty="0">
                <a:latin typeface="Cutive Mono" panose="020B0604020202020204" charset="0"/>
                <a:cs typeface="Courier New" panose="02070309020205020404" pitchFamily="49" charset="0"/>
              </a:rPr>
              <a:t>/bin/ls</a:t>
            </a:r>
            <a:r>
              <a:rPr lang="en-US" sz="1400" dirty="0"/>
              <a:t> indicates location of </a:t>
            </a:r>
            <a:r>
              <a:rPr lang="en-US" sz="1400" dirty="0">
                <a:latin typeface="Cutive Mono" panose="020B0604020202020204" charset="0"/>
                <a:cs typeface="Courier New" panose="02070309020205020404" pitchFamily="49" charset="0"/>
              </a:rPr>
              <a:t>ls</a:t>
            </a:r>
            <a:r>
              <a:rPr lang="en-US" sz="1400" dirty="0"/>
              <a:t> command.</a:t>
            </a:r>
          </a:p>
          <a:p>
            <a:pPr lvl="1"/>
            <a:r>
              <a:rPr lang="en-US" sz="1400" dirty="0"/>
              <a:t>The rest indicates location of </a:t>
            </a:r>
            <a:r>
              <a:rPr lang="en-US" sz="1400" dirty="0">
                <a:latin typeface="Cutive Mono" panose="020B0604020202020204" charset="0"/>
                <a:cs typeface="Courier New" panose="02070309020205020404" pitchFamily="49" charset="0"/>
              </a:rPr>
              <a:t>ls</a:t>
            </a:r>
            <a:r>
              <a:rPr lang="en-US" sz="1400" dirty="0"/>
              <a:t> man pages.</a:t>
            </a:r>
          </a:p>
        </p:txBody>
      </p:sp>
    </p:spTree>
    <p:extLst>
      <p:ext uri="{BB962C8B-B14F-4D97-AF65-F5344CB8AC3E}">
        <p14:creationId xmlns:p14="http://schemas.microsoft.com/office/powerpoint/2010/main" val="3136988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2E497-C0BA-4430-9311-2823D52BEB8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whereis</a:t>
            </a:r>
            <a:r>
              <a:rPr lang="en-US" dirty="0"/>
              <a:t> Command (Slide 2 of 2)</a:t>
            </a:r>
          </a:p>
        </p:txBody>
      </p:sp>
      <p:sp>
        <p:nvSpPr>
          <p:cNvPr id="3" name="Slide Number Placeholder 2">
            <a:extLst>
              <a:ext uri="{FF2B5EF4-FFF2-40B4-BE49-F238E27FC236}">
                <a16:creationId xmlns:a16="http://schemas.microsoft.com/office/drawing/2014/main" id="{B537CC32-9B8A-4F04-89C1-11A9A96794E6}"/>
              </a:ext>
            </a:extLst>
          </p:cNvPr>
          <p:cNvSpPr>
            <a:spLocks noGrp="1"/>
          </p:cNvSpPr>
          <p:nvPr>
            <p:ph type="sldNum" sz="quarter" idx="4"/>
          </p:nvPr>
        </p:nvSpPr>
        <p:spPr/>
        <p:txBody>
          <a:bodyPr/>
          <a:lstStyle/>
          <a:p>
            <a:fld id="{2066355A-084C-D24E-9AD2-7E4FC41EA627}" type="slidenum">
              <a:rPr lang="en-US" smtClean="0"/>
              <a:pPr/>
              <a:t>38</a:t>
            </a:fld>
            <a:endParaRPr lang="en-US" dirty="0"/>
          </a:p>
        </p:txBody>
      </p:sp>
      <p:pic>
        <p:nvPicPr>
          <p:cNvPr id="4" name="Picture 3">
            <a:extLst>
              <a:ext uri="{FF2B5EF4-FFF2-40B4-BE49-F238E27FC236}">
                <a16:creationId xmlns:a16="http://schemas.microsoft.com/office/drawing/2014/main" id="{5826423E-B738-4565-B011-41430BF742B5}"/>
              </a:ext>
            </a:extLst>
          </p:cNvPr>
          <p:cNvPicPr>
            <a:picLocks noChangeAspect="1"/>
          </p:cNvPicPr>
          <p:nvPr/>
        </p:nvPicPr>
        <p:blipFill>
          <a:blip r:embed="rId2"/>
          <a:stretch>
            <a:fillRect/>
          </a:stretch>
        </p:blipFill>
        <p:spPr>
          <a:xfrm>
            <a:off x="828593" y="981618"/>
            <a:ext cx="7486814" cy="3625433"/>
          </a:xfrm>
          <a:prstGeom prst="rect">
            <a:avLst/>
          </a:prstGeom>
        </p:spPr>
      </p:pic>
    </p:spTree>
    <p:extLst>
      <p:ext uri="{BB962C8B-B14F-4D97-AF65-F5344CB8AC3E}">
        <p14:creationId xmlns:p14="http://schemas.microsoft.com/office/powerpoint/2010/main" val="277656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30D449-04F5-4BF6-A912-9E651D2848E6}"/>
              </a:ext>
            </a:extLst>
          </p:cNvPr>
          <p:cNvSpPr>
            <a:spLocks noGrp="1"/>
          </p:cNvSpPr>
          <p:nvPr>
            <p:ph type="body" sz="quarter" idx="13"/>
          </p:nvPr>
        </p:nvSpPr>
        <p:spPr/>
        <p:txBody>
          <a:bodyPr/>
          <a:lstStyle/>
          <a:p>
            <a:r>
              <a:rPr lang="en-US" dirty="0"/>
              <a:t>Discussing Searching for Files</a:t>
            </a:r>
          </a:p>
        </p:txBody>
      </p:sp>
      <p:sp>
        <p:nvSpPr>
          <p:cNvPr id="3" name="Slide Number Placeholder 2">
            <a:extLst>
              <a:ext uri="{FF2B5EF4-FFF2-40B4-BE49-F238E27FC236}">
                <a16:creationId xmlns:a16="http://schemas.microsoft.com/office/drawing/2014/main" id="{B7DAC03C-2E7A-4027-9EC1-D0913D0FCFE4}"/>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Tree>
    <p:extLst>
      <p:ext uri="{BB962C8B-B14F-4D97-AF65-F5344CB8AC3E}">
        <p14:creationId xmlns:p14="http://schemas.microsoft.com/office/powerpoint/2010/main" val="137827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4AAF0C-DDD7-4A02-8EB6-DA1E71F5B259}"/>
              </a:ext>
            </a:extLst>
          </p:cNvPr>
          <p:cNvSpPr>
            <a:spLocks noGrp="1"/>
          </p:cNvSpPr>
          <p:nvPr>
            <p:ph type="title"/>
          </p:nvPr>
        </p:nvSpPr>
        <p:spPr/>
        <p:txBody>
          <a:bodyPr/>
          <a:lstStyle/>
          <a:p>
            <a:r>
              <a:rPr lang="en-US" dirty="0"/>
              <a:t>Common Editors</a:t>
            </a:r>
          </a:p>
        </p:txBody>
      </p:sp>
      <p:sp>
        <p:nvSpPr>
          <p:cNvPr id="4" name="Slide Number Placeholder 3">
            <a:extLst>
              <a:ext uri="{FF2B5EF4-FFF2-40B4-BE49-F238E27FC236}">
                <a16:creationId xmlns:a16="http://schemas.microsoft.com/office/drawing/2014/main" id="{D0C10A22-ED68-4096-880F-E2811897AC0D}"/>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7" name="Content Placeholder 6">
            <a:extLst>
              <a:ext uri="{FF2B5EF4-FFF2-40B4-BE49-F238E27FC236}">
                <a16:creationId xmlns:a16="http://schemas.microsoft.com/office/drawing/2014/main" id="{07EBCA90-D90D-425F-8082-B1CA72E263FF}"/>
              </a:ext>
            </a:extLst>
          </p:cNvPr>
          <p:cNvSpPr>
            <a:spLocks noGrp="1"/>
          </p:cNvSpPr>
          <p:nvPr>
            <p:ph idx="1"/>
          </p:nvPr>
        </p:nvSpPr>
        <p:spPr/>
        <p:txBody>
          <a:bodyPr/>
          <a:lstStyle/>
          <a:p>
            <a:r>
              <a:rPr lang="en-US" dirty="0"/>
              <a:t>vi</a:t>
            </a:r>
          </a:p>
          <a:p>
            <a:r>
              <a:rPr lang="en-US" dirty="0"/>
              <a:t>Vim</a:t>
            </a:r>
          </a:p>
          <a:p>
            <a:r>
              <a:rPr lang="en-US" dirty="0"/>
              <a:t>Emacs</a:t>
            </a:r>
          </a:p>
          <a:p>
            <a:r>
              <a:rPr lang="en-US" dirty="0"/>
              <a:t>gVim</a:t>
            </a:r>
          </a:p>
          <a:p>
            <a:r>
              <a:rPr lang="en-US" dirty="0"/>
              <a:t>gedit</a:t>
            </a:r>
          </a:p>
          <a:p>
            <a:r>
              <a:rPr lang="en-US" dirty="0"/>
              <a:t>GNU nano</a:t>
            </a:r>
          </a:p>
        </p:txBody>
      </p:sp>
    </p:spTree>
    <p:extLst>
      <p:ext uri="{BB962C8B-B14F-4D97-AF65-F5344CB8AC3E}">
        <p14:creationId xmlns:p14="http://schemas.microsoft.com/office/powerpoint/2010/main" val="791278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7FB5E-02F6-BF48-B712-00601F2A67C7}"/>
              </a:ext>
            </a:extLst>
          </p:cNvPr>
          <p:cNvSpPr>
            <a:spLocks noGrp="1"/>
          </p:cNvSpPr>
          <p:nvPr>
            <p:ph idx="1"/>
          </p:nvPr>
        </p:nvSpPr>
        <p:spPr/>
        <p:txBody>
          <a:bodyPr/>
          <a:lstStyle/>
          <a:p>
            <a:r>
              <a:rPr lang="en-US" b="1" dirty="0"/>
              <a:t>You tried using locate to find README files on your new Linux system but quickly realized that it wasn't installed at build time. After installation, you tried using locate to find README files, but again the command has failed to find anything. You discover that for locate to work, you must build the </a:t>
            </a:r>
            <a:r>
              <a:rPr lang="en-US" b="1" dirty="0" err="1"/>
              <a:t>mlocate</a:t>
            </a:r>
            <a:r>
              <a:rPr lang="en-US" b="1" dirty="0"/>
              <a:t> database. Which command can you run to build the </a:t>
            </a:r>
            <a:r>
              <a:rPr lang="en-US" b="1" dirty="0" err="1"/>
              <a:t>mlocate</a:t>
            </a:r>
            <a:r>
              <a:rPr lang="en-US" b="1" dirty="0"/>
              <a:t> database?</a:t>
            </a:r>
          </a:p>
          <a:p>
            <a:endParaRPr lang="en-US" b="1" dirty="0"/>
          </a:p>
          <a:p>
            <a:r>
              <a:rPr lang="en-US" b="1" dirty="0"/>
              <a:t>ANSWER:</a:t>
            </a:r>
          </a:p>
          <a:p>
            <a:pPr lvl="1"/>
            <a:r>
              <a:rPr lang="en-US" dirty="0" err="1"/>
              <a:t>sudo</a:t>
            </a:r>
            <a:r>
              <a:rPr lang="en-US" dirty="0"/>
              <a:t> </a:t>
            </a:r>
            <a:r>
              <a:rPr lang="en-US" dirty="0" err="1"/>
              <a:t>updatedb</a:t>
            </a:r>
            <a:endParaRPr lang="en-US" dirty="0"/>
          </a:p>
          <a:p>
            <a:endParaRPr lang="en-US" dirty="0"/>
          </a:p>
        </p:txBody>
      </p:sp>
      <p:sp>
        <p:nvSpPr>
          <p:cNvPr id="3" name="Title 2">
            <a:extLst>
              <a:ext uri="{FF2B5EF4-FFF2-40B4-BE49-F238E27FC236}">
                <a16:creationId xmlns:a16="http://schemas.microsoft.com/office/drawing/2014/main" id="{3ADBECB6-142D-AA46-B16F-0D53FE25A2AA}"/>
              </a:ext>
            </a:extLst>
          </p:cNvPr>
          <p:cNvSpPr>
            <a:spLocks noGrp="1"/>
          </p:cNvSpPr>
          <p:nvPr>
            <p:ph type="title"/>
          </p:nvPr>
        </p:nvSpPr>
        <p:spPr/>
        <p:txBody>
          <a:bodyPr/>
          <a:lstStyle/>
          <a:p>
            <a:r>
              <a:rPr lang="en-US" dirty="0"/>
              <a:t>Activity 5-4: Discussing Searching for Files</a:t>
            </a:r>
          </a:p>
        </p:txBody>
      </p:sp>
      <p:sp>
        <p:nvSpPr>
          <p:cNvPr id="4" name="Slide Number Placeholder 3">
            <a:extLst>
              <a:ext uri="{FF2B5EF4-FFF2-40B4-BE49-F238E27FC236}">
                <a16:creationId xmlns:a16="http://schemas.microsoft.com/office/drawing/2014/main" id="{1CC6C703-100E-8D4C-B5C0-F3A80A68241A}"/>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Tree>
    <p:extLst>
      <p:ext uri="{BB962C8B-B14F-4D97-AF65-F5344CB8AC3E}">
        <p14:creationId xmlns:p14="http://schemas.microsoft.com/office/powerpoint/2010/main" val="272221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7FB5E-02F6-BF48-B712-00601F2A67C7}"/>
              </a:ext>
            </a:extLst>
          </p:cNvPr>
          <p:cNvSpPr>
            <a:spLocks noGrp="1"/>
          </p:cNvSpPr>
          <p:nvPr>
            <p:ph idx="1"/>
          </p:nvPr>
        </p:nvSpPr>
        <p:spPr/>
        <p:txBody>
          <a:bodyPr/>
          <a:lstStyle/>
          <a:p>
            <a:r>
              <a:rPr lang="en-US" b="1" dirty="0"/>
              <a:t>You tried using locate to find the cat command but locate searches for strings and returned more than 2,000 hits. You need something more efficient for searching for a specific file, especially commands. Which command can you run to selectively find the cat command?</a:t>
            </a:r>
          </a:p>
          <a:p>
            <a:endParaRPr lang="en-US" b="1" dirty="0"/>
          </a:p>
          <a:p>
            <a:r>
              <a:rPr lang="en-US" b="1" dirty="0"/>
              <a:t>ANSWER:</a:t>
            </a:r>
          </a:p>
          <a:p>
            <a:pPr lvl="1"/>
            <a:r>
              <a:rPr lang="en-US" dirty="0"/>
              <a:t>which cat</a:t>
            </a:r>
          </a:p>
          <a:p>
            <a:endParaRPr lang="en-US" dirty="0"/>
          </a:p>
        </p:txBody>
      </p:sp>
      <p:sp>
        <p:nvSpPr>
          <p:cNvPr id="3" name="Title 2">
            <a:extLst>
              <a:ext uri="{FF2B5EF4-FFF2-40B4-BE49-F238E27FC236}">
                <a16:creationId xmlns:a16="http://schemas.microsoft.com/office/drawing/2014/main" id="{3ADBECB6-142D-AA46-B16F-0D53FE25A2AA}"/>
              </a:ext>
            </a:extLst>
          </p:cNvPr>
          <p:cNvSpPr>
            <a:spLocks noGrp="1"/>
          </p:cNvSpPr>
          <p:nvPr>
            <p:ph type="title"/>
          </p:nvPr>
        </p:nvSpPr>
        <p:spPr/>
        <p:txBody>
          <a:bodyPr/>
          <a:lstStyle/>
          <a:p>
            <a:r>
              <a:rPr lang="en-US" dirty="0"/>
              <a:t>Activity 5-4: Discussing Searching for Files</a:t>
            </a:r>
          </a:p>
        </p:txBody>
      </p:sp>
      <p:sp>
        <p:nvSpPr>
          <p:cNvPr id="4" name="Slide Number Placeholder 3">
            <a:extLst>
              <a:ext uri="{FF2B5EF4-FFF2-40B4-BE49-F238E27FC236}">
                <a16:creationId xmlns:a16="http://schemas.microsoft.com/office/drawing/2014/main" id="{1CC6C703-100E-8D4C-B5C0-F3A80A68241A}"/>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Tree>
    <p:extLst>
      <p:ext uri="{BB962C8B-B14F-4D97-AF65-F5344CB8AC3E}">
        <p14:creationId xmlns:p14="http://schemas.microsoft.com/office/powerpoint/2010/main" val="390053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7FB5E-02F6-BF48-B712-00601F2A67C7}"/>
              </a:ext>
            </a:extLst>
          </p:cNvPr>
          <p:cNvSpPr>
            <a:spLocks noGrp="1"/>
          </p:cNvSpPr>
          <p:nvPr>
            <p:ph idx="1"/>
          </p:nvPr>
        </p:nvSpPr>
        <p:spPr/>
        <p:txBody>
          <a:bodyPr/>
          <a:lstStyle/>
          <a:p>
            <a:r>
              <a:rPr lang="en-US" b="1" dirty="0"/>
              <a:t>You and other junior Linux administrators have noticed that some basic commands don't have man pages associated with them. You would like to know which ones do. One of the other administrators told you about a command that would also list the man pages for a command search. To which command was he referring?</a:t>
            </a:r>
          </a:p>
          <a:p>
            <a:endParaRPr lang="en-US" b="1" dirty="0"/>
          </a:p>
          <a:p>
            <a:r>
              <a:rPr lang="en-US" b="1" dirty="0"/>
              <a:t>ANSWER:</a:t>
            </a:r>
          </a:p>
          <a:p>
            <a:pPr lvl="1"/>
            <a:r>
              <a:rPr lang="en-US" dirty="0" err="1"/>
              <a:t>whereis</a:t>
            </a:r>
            <a:endParaRPr lang="en-US" dirty="0"/>
          </a:p>
          <a:p>
            <a:endParaRPr lang="en-US" dirty="0"/>
          </a:p>
        </p:txBody>
      </p:sp>
      <p:sp>
        <p:nvSpPr>
          <p:cNvPr id="3" name="Title 2">
            <a:extLst>
              <a:ext uri="{FF2B5EF4-FFF2-40B4-BE49-F238E27FC236}">
                <a16:creationId xmlns:a16="http://schemas.microsoft.com/office/drawing/2014/main" id="{3ADBECB6-142D-AA46-B16F-0D53FE25A2AA}"/>
              </a:ext>
            </a:extLst>
          </p:cNvPr>
          <p:cNvSpPr>
            <a:spLocks noGrp="1"/>
          </p:cNvSpPr>
          <p:nvPr>
            <p:ph type="title"/>
          </p:nvPr>
        </p:nvSpPr>
        <p:spPr/>
        <p:txBody>
          <a:bodyPr/>
          <a:lstStyle/>
          <a:p>
            <a:r>
              <a:rPr lang="en-US" dirty="0"/>
              <a:t>Activity 5-4: Discussing Searching for Files</a:t>
            </a:r>
          </a:p>
        </p:txBody>
      </p:sp>
      <p:sp>
        <p:nvSpPr>
          <p:cNvPr id="4" name="Slide Number Placeholder 3">
            <a:extLst>
              <a:ext uri="{FF2B5EF4-FFF2-40B4-BE49-F238E27FC236}">
                <a16:creationId xmlns:a16="http://schemas.microsoft.com/office/drawing/2014/main" id="{1CC6C703-100E-8D4C-B5C0-F3A80A68241A}"/>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Tree>
    <p:extLst>
      <p:ext uri="{BB962C8B-B14F-4D97-AF65-F5344CB8AC3E}">
        <p14:creationId xmlns:p14="http://schemas.microsoft.com/office/powerpoint/2010/main" val="370126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7FB5E-02F6-BF48-B712-00601F2A67C7}"/>
              </a:ext>
            </a:extLst>
          </p:cNvPr>
          <p:cNvSpPr>
            <a:spLocks noGrp="1"/>
          </p:cNvSpPr>
          <p:nvPr>
            <p:ph idx="1"/>
          </p:nvPr>
        </p:nvSpPr>
        <p:spPr/>
        <p:txBody>
          <a:bodyPr/>
          <a:lstStyle/>
          <a:p>
            <a:r>
              <a:rPr lang="en-US" b="1" dirty="0"/>
              <a:t>The find command is one of the most powerful in a system administrator's toolbox. What does the following find command do? find / -name "carbon*" –print</a:t>
            </a:r>
          </a:p>
          <a:p>
            <a:endParaRPr lang="en-US" b="1" dirty="0"/>
          </a:p>
          <a:p>
            <a:r>
              <a:rPr lang="en-US" b="1" dirty="0"/>
              <a:t>ANSWER:</a:t>
            </a:r>
          </a:p>
          <a:p>
            <a:pPr lvl="1"/>
            <a:r>
              <a:rPr lang="en-US" dirty="0"/>
              <a:t>This find command searches from the root (/) directory and all subdirectories for any files beginning with the word "carbon" and their locations.</a:t>
            </a:r>
          </a:p>
          <a:p>
            <a:endParaRPr lang="en-US" dirty="0"/>
          </a:p>
        </p:txBody>
      </p:sp>
      <p:sp>
        <p:nvSpPr>
          <p:cNvPr id="3" name="Title 2">
            <a:extLst>
              <a:ext uri="{FF2B5EF4-FFF2-40B4-BE49-F238E27FC236}">
                <a16:creationId xmlns:a16="http://schemas.microsoft.com/office/drawing/2014/main" id="{3ADBECB6-142D-AA46-B16F-0D53FE25A2AA}"/>
              </a:ext>
            </a:extLst>
          </p:cNvPr>
          <p:cNvSpPr>
            <a:spLocks noGrp="1"/>
          </p:cNvSpPr>
          <p:nvPr>
            <p:ph type="title"/>
          </p:nvPr>
        </p:nvSpPr>
        <p:spPr/>
        <p:txBody>
          <a:bodyPr/>
          <a:lstStyle/>
          <a:p>
            <a:r>
              <a:rPr lang="en-US" dirty="0"/>
              <a:t>Activity 5-4: Discussing Searching for Files</a:t>
            </a:r>
          </a:p>
        </p:txBody>
      </p:sp>
      <p:sp>
        <p:nvSpPr>
          <p:cNvPr id="4" name="Slide Number Placeholder 3">
            <a:extLst>
              <a:ext uri="{FF2B5EF4-FFF2-40B4-BE49-F238E27FC236}">
                <a16:creationId xmlns:a16="http://schemas.microsoft.com/office/drawing/2014/main" id="{1CC6C703-100E-8D4C-B5C0-F3A80A68241A}"/>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Tree>
    <p:extLst>
      <p:ext uri="{BB962C8B-B14F-4D97-AF65-F5344CB8AC3E}">
        <p14:creationId xmlns:p14="http://schemas.microsoft.com/office/powerpoint/2010/main" val="138634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7FB5E-02F6-BF48-B712-00601F2A67C7}"/>
              </a:ext>
            </a:extLst>
          </p:cNvPr>
          <p:cNvSpPr>
            <a:spLocks noGrp="1"/>
          </p:cNvSpPr>
          <p:nvPr>
            <p:ph idx="1"/>
          </p:nvPr>
        </p:nvSpPr>
        <p:spPr/>
        <p:txBody>
          <a:bodyPr/>
          <a:lstStyle/>
          <a:p>
            <a:r>
              <a:rPr lang="en-US" b="1" dirty="0"/>
              <a:t>Which of the search commands at your disposal would you use to locate a user's lost files, knowing that the user has access to dozens of directories and subdirectories as a member of several organizational groups?</a:t>
            </a:r>
          </a:p>
          <a:p>
            <a:endParaRPr lang="en-US" b="1" dirty="0"/>
          </a:p>
          <a:p>
            <a:r>
              <a:rPr lang="en-US" b="1" dirty="0"/>
              <a:t>ANSWER:</a:t>
            </a:r>
          </a:p>
          <a:p>
            <a:pPr lvl="1"/>
            <a:r>
              <a:rPr lang="en-US" dirty="0"/>
              <a:t>The find command can locate files by owner or group, plus it displays the absolute path location.</a:t>
            </a:r>
          </a:p>
        </p:txBody>
      </p:sp>
      <p:sp>
        <p:nvSpPr>
          <p:cNvPr id="3" name="Title 2">
            <a:extLst>
              <a:ext uri="{FF2B5EF4-FFF2-40B4-BE49-F238E27FC236}">
                <a16:creationId xmlns:a16="http://schemas.microsoft.com/office/drawing/2014/main" id="{3ADBECB6-142D-AA46-B16F-0D53FE25A2AA}"/>
              </a:ext>
            </a:extLst>
          </p:cNvPr>
          <p:cNvSpPr>
            <a:spLocks noGrp="1"/>
          </p:cNvSpPr>
          <p:nvPr>
            <p:ph type="title"/>
          </p:nvPr>
        </p:nvSpPr>
        <p:spPr/>
        <p:txBody>
          <a:bodyPr/>
          <a:lstStyle/>
          <a:p>
            <a:r>
              <a:rPr lang="en-US" dirty="0"/>
              <a:t>Activity 5-4: Discussing Searching for Files</a:t>
            </a:r>
          </a:p>
        </p:txBody>
      </p:sp>
      <p:sp>
        <p:nvSpPr>
          <p:cNvPr id="4" name="Slide Number Placeholder 3">
            <a:extLst>
              <a:ext uri="{FF2B5EF4-FFF2-40B4-BE49-F238E27FC236}">
                <a16:creationId xmlns:a16="http://schemas.microsoft.com/office/drawing/2014/main" id="{1CC6C703-100E-8D4C-B5C0-F3A80A68241A}"/>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271833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1872D9B-3F26-40D8-AAE9-74C58397086C}"/>
              </a:ext>
            </a:extLst>
          </p:cNvPr>
          <p:cNvSpPr>
            <a:spLocks noGrp="1"/>
          </p:cNvSpPr>
          <p:nvPr>
            <p:ph idx="1"/>
          </p:nvPr>
        </p:nvSpPr>
        <p:spPr/>
        <p:txBody>
          <a:bodyPr/>
          <a:lstStyle/>
          <a:p>
            <a:r>
              <a:rPr lang="en-US" dirty="0"/>
              <a:t>You need to ensure logs are functioning as expected.</a:t>
            </a:r>
          </a:p>
          <a:p>
            <a:pPr lvl="1"/>
            <a:r>
              <a:rPr lang="en-US" dirty="0"/>
              <a:t>Crucial to diagnosing problems.</a:t>
            </a:r>
          </a:p>
          <a:p>
            <a:r>
              <a:rPr lang="en-US" dirty="0"/>
              <a:t>You'll start by searching for where logs are stored.</a:t>
            </a:r>
          </a:p>
          <a:p>
            <a:r>
              <a:rPr lang="en-US" dirty="0"/>
              <a:t>Then you'll search for logs meeting requirements:</a:t>
            </a:r>
          </a:p>
          <a:p>
            <a:pPr lvl="1"/>
            <a:r>
              <a:rPr lang="en-US" dirty="0"/>
              <a:t>Above a certain size.</a:t>
            </a:r>
          </a:p>
          <a:p>
            <a:pPr lvl="1"/>
            <a:r>
              <a:rPr lang="en-US" dirty="0"/>
              <a:t>Updated recently.</a:t>
            </a:r>
          </a:p>
        </p:txBody>
      </p:sp>
      <p:sp>
        <p:nvSpPr>
          <p:cNvPr id="5" name="Title 4">
            <a:extLst>
              <a:ext uri="{FF2B5EF4-FFF2-40B4-BE49-F238E27FC236}">
                <a16:creationId xmlns:a16="http://schemas.microsoft.com/office/drawing/2014/main" id="{D9E7AB3F-6250-4E31-861F-86C8F719A7F8}"/>
              </a:ext>
            </a:extLst>
          </p:cNvPr>
          <p:cNvSpPr>
            <a:spLocks noGrp="1"/>
          </p:cNvSpPr>
          <p:nvPr>
            <p:ph type="title"/>
          </p:nvPr>
        </p:nvSpPr>
        <p:spPr/>
        <p:txBody>
          <a:bodyPr/>
          <a:lstStyle/>
          <a:p>
            <a:r>
              <a:rPr lang="en-US" dirty="0"/>
              <a:t>Activity: Searching for Files</a:t>
            </a:r>
          </a:p>
        </p:txBody>
      </p:sp>
      <p:sp>
        <p:nvSpPr>
          <p:cNvPr id="3" name="Slide Number Placeholder 2">
            <a:extLst>
              <a:ext uri="{FF2B5EF4-FFF2-40B4-BE49-F238E27FC236}">
                <a16:creationId xmlns:a16="http://schemas.microsoft.com/office/drawing/2014/main" id="{B1AA3B92-69C4-4027-8050-4955160C3827}"/>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283379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7303-E4B0-B144-9EA5-725728C42465}"/>
              </a:ext>
            </a:extLst>
          </p:cNvPr>
          <p:cNvSpPr>
            <a:spLocks noGrp="1"/>
          </p:cNvSpPr>
          <p:nvPr>
            <p:ph type="title"/>
          </p:nvPr>
        </p:nvSpPr>
        <p:spPr/>
        <p:txBody>
          <a:bodyPr/>
          <a:lstStyle/>
          <a:p>
            <a:r>
              <a:rPr lang="en-US" dirty="0"/>
              <a:t>Topic C: Perform Operations on Files and Directories</a:t>
            </a:r>
          </a:p>
        </p:txBody>
      </p:sp>
      <p:sp>
        <p:nvSpPr>
          <p:cNvPr id="3" name="Slide Number Placeholder 2">
            <a:extLst>
              <a:ext uri="{FF2B5EF4-FFF2-40B4-BE49-F238E27FC236}">
                <a16:creationId xmlns:a16="http://schemas.microsoft.com/office/drawing/2014/main" id="{AF7E9231-4F18-E141-B432-EEC71FD2FE32}"/>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4" name="Content Placeholder 3">
            <a:extLst>
              <a:ext uri="{FF2B5EF4-FFF2-40B4-BE49-F238E27FC236}">
                <a16:creationId xmlns:a16="http://schemas.microsoft.com/office/drawing/2014/main" id="{0B33B318-357C-A543-A3D8-00EE2F4FFA5F}"/>
              </a:ext>
            </a:extLst>
          </p:cNvPr>
          <p:cNvSpPr>
            <a:spLocks noGrp="1"/>
          </p:cNvSpPr>
          <p:nvPr>
            <p:ph idx="1"/>
          </p:nvPr>
        </p:nvSpPr>
        <p:spPr>
          <a:xfrm>
            <a:off x="1035894" y="828779"/>
            <a:ext cx="7766182" cy="3473715"/>
          </a:xfrm>
        </p:spPr>
        <p:txBody>
          <a:bodyPr/>
          <a:lstStyle/>
          <a:p>
            <a:pPr marL="0" indent="0">
              <a:buNone/>
            </a:pPr>
            <a:r>
              <a:rPr lang="en-US" dirty="0"/>
              <a:t>Exam Objectives:</a:t>
            </a:r>
          </a:p>
          <a:p>
            <a:r>
              <a:rPr lang="en-US" dirty="0"/>
              <a:t>2.3 Given a scenario, create, modify, and redirect files.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124" y="82877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171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A6DD-305F-446B-9EE2-948F3E248453}"/>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cat</a:t>
            </a:r>
            <a:r>
              <a:rPr lang="en-US" dirty="0"/>
              <a:t> Command</a:t>
            </a:r>
          </a:p>
        </p:txBody>
      </p:sp>
      <p:sp>
        <p:nvSpPr>
          <p:cNvPr id="3" name="Slide Number Placeholder 2">
            <a:extLst>
              <a:ext uri="{FF2B5EF4-FFF2-40B4-BE49-F238E27FC236}">
                <a16:creationId xmlns:a16="http://schemas.microsoft.com/office/drawing/2014/main" id="{9F333126-A52E-49BF-9E34-1A702A3F6A26}"/>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4" name="Content Placeholder 3">
            <a:extLst>
              <a:ext uri="{FF2B5EF4-FFF2-40B4-BE49-F238E27FC236}">
                <a16:creationId xmlns:a16="http://schemas.microsoft.com/office/drawing/2014/main" id="{49820414-EEBC-4206-B98F-1DDD8D1B5969}"/>
              </a:ext>
            </a:extLst>
          </p:cNvPr>
          <p:cNvSpPr>
            <a:spLocks noGrp="1"/>
          </p:cNvSpPr>
          <p:nvPr>
            <p:ph idx="1"/>
          </p:nvPr>
        </p:nvSpPr>
        <p:spPr/>
        <p:txBody>
          <a:bodyPr/>
          <a:lstStyle/>
          <a:p>
            <a:r>
              <a:rPr lang="en-US" dirty="0"/>
              <a:t>Displays, combines, and creates text files.</a:t>
            </a:r>
          </a:p>
          <a:p>
            <a:r>
              <a:rPr lang="en-US" dirty="0"/>
              <a:t>Usually used to display contents of small text files.</a:t>
            </a:r>
          </a:p>
        </p:txBody>
      </p:sp>
      <p:graphicFrame>
        <p:nvGraphicFramePr>
          <p:cNvPr id="5" name="Group 23">
            <a:extLst>
              <a:ext uri="{FF2B5EF4-FFF2-40B4-BE49-F238E27FC236}">
                <a16:creationId xmlns:a16="http://schemas.microsoft.com/office/drawing/2014/main" id="{41342383-7D6E-4043-AC77-5DD875E7D6AE}"/>
              </a:ext>
            </a:extLst>
          </p:cNvPr>
          <p:cNvGraphicFramePr>
            <a:graphicFrameLocks noGrp="1"/>
          </p:cNvGraphicFramePr>
          <p:nvPr>
            <p:extLst>
              <p:ext uri="{D42A27DB-BD31-4B8C-83A1-F6EECF244321}">
                <p14:modId xmlns:p14="http://schemas.microsoft.com/office/powerpoint/2010/main" val="169213962"/>
              </p:ext>
            </p:extLst>
          </p:nvPr>
        </p:nvGraphicFramePr>
        <p:xfrm>
          <a:off x="1826258" y="1786465"/>
          <a:ext cx="5491484" cy="2761472"/>
        </p:xfrm>
        <a:graphic>
          <a:graphicData uri="http://schemas.openxmlformats.org/drawingml/2006/table">
            <a:tbl>
              <a:tblPr/>
              <a:tblGrid>
                <a:gridCol w="978393">
                  <a:extLst>
                    <a:ext uri="{9D8B030D-6E8A-4147-A177-3AD203B41FA5}">
                      <a16:colId xmlns:a16="http://schemas.microsoft.com/office/drawing/2014/main" val="20000"/>
                    </a:ext>
                  </a:extLst>
                </a:gridCol>
                <a:gridCol w="4513091">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Precede output with respective line number.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Number lines, excluding blank lines.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Suppress output of repeated empty lines.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Display non-printing characters as visible characters.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Print $ at the end of each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7354858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Print tabs as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^I</a:t>
                      </a: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 and form feeds as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9985524"/>
                  </a:ext>
                </a:extLst>
              </a:tr>
            </a:tbl>
          </a:graphicData>
        </a:graphic>
      </p:graphicFrame>
    </p:spTree>
    <p:extLst>
      <p:ext uri="{BB962C8B-B14F-4D97-AF65-F5344CB8AC3E}">
        <p14:creationId xmlns:p14="http://schemas.microsoft.com/office/powerpoint/2010/main" val="30166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2A0F-3589-47E4-B117-CCEF8D39F716}"/>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head</a:t>
            </a:r>
            <a:r>
              <a:rPr lang="en-US" dirty="0"/>
              <a:t> and </a:t>
            </a:r>
            <a:r>
              <a:rPr lang="en-US" dirty="0">
                <a:latin typeface="Cutive Mono" panose="020B0604020202020204" charset="0"/>
                <a:cs typeface="Courier New" panose="02070309020205020404" pitchFamily="49" charset="0"/>
              </a:rPr>
              <a:t>tail</a:t>
            </a:r>
            <a:r>
              <a:rPr lang="en-US" dirty="0"/>
              <a:t> Commands (Slide 1 of 2)</a:t>
            </a:r>
          </a:p>
        </p:txBody>
      </p:sp>
      <p:sp>
        <p:nvSpPr>
          <p:cNvPr id="3" name="Slide Number Placeholder 2">
            <a:extLst>
              <a:ext uri="{FF2B5EF4-FFF2-40B4-BE49-F238E27FC236}">
                <a16:creationId xmlns:a16="http://schemas.microsoft.com/office/drawing/2014/main" id="{08D23DEA-175A-4326-B698-B85AA6087553}"/>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4" name="Content Placeholder 3">
            <a:extLst>
              <a:ext uri="{FF2B5EF4-FFF2-40B4-BE49-F238E27FC236}">
                <a16:creationId xmlns:a16="http://schemas.microsoft.com/office/drawing/2014/main" id="{5644BE1C-6747-420A-956D-2C7C60776E93}"/>
              </a:ext>
            </a:extLst>
          </p:cNvPr>
          <p:cNvSpPr>
            <a:spLocks noGrp="1"/>
          </p:cNvSpPr>
          <p:nvPr>
            <p:ph idx="1"/>
          </p:nvPr>
        </p:nvSpPr>
        <p:spPr/>
        <p:txBody>
          <a:bodyPr/>
          <a:lstStyle/>
          <a:p>
            <a:r>
              <a:rPr lang="en-US" dirty="0">
                <a:latin typeface="Cutive Mono" panose="020B0604020202020204" charset="0"/>
                <a:cs typeface="Courier New" panose="02070309020205020404" pitchFamily="49" charset="0"/>
              </a:rPr>
              <a:t>head</a:t>
            </a:r>
            <a:r>
              <a:rPr lang="en-US" dirty="0"/>
              <a:t> displays first 10 lines of a file.</a:t>
            </a:r>
          </a:p>
          <a:p>
            <a:r>
              <a:rPr lang="en-US" dirty="0">
                <a:latin typeface="Cutive Mono" panose="020B0604020202020204" charset="0"/>
                <a:cs typeface="Courier New" panose="02070309020205020404" pitchFamily="49" charset="0"/>
              </a:rPr>
              <a:t>tail</a:t>
            </a:r>
            <a:r>
              <a:rPr lang="en-US" dirty="0"/>
              <a:t> displays last 10 lines of a file.</a:t>
            </a:r>
          </a:p>
          <a:p>
            <a:r>
              <a:rPr lang="en-US" dirty="0"/>
              <a:t>Useful when you only need to see beginning or end of a file.</a:t>
            </a:r>
          </a:p>
          <a:p>
            <a:pPr lvl="1"/>
            <a:r>
              <a:rPr lang="en-US" dirty="0"/>
              <a:t>Example: Check only 10 most recent log entries using </a:t>
            </a:r>
            <a:r>
              <a:rPr lang="en-US" dirty="0">
                <a:latin typeface="Cutive Mono" panose="020B0604020202020204" charset="0"/>
                <a:cs typeface="Courier New" panose="02070309020205020404" pitchFamily="49" charset="0"/>
              </a:rPr>
              <a:t>tail</a:t>
            </a:r>
          </a:p>
        </p:txBody>
      </p:sp>
    </p:spTree>
    <p:extLst>
      <p:ext uri="{BB962C8B-B14F-4D97-AF65-F5344CB8AC3E}">
        <p14:creationId xmlns:p14="http://schemas.microsoft.com/office/powerpoint/2010/main" val="1265584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4F11-E81F-46B0-8430-BE2B873B5201}"/>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head</a:t>
            </a:r>
            <a:r>
              <a:rPr lang="en-US" dirty="0"/>
              <a:t> and </a:t>
            </a:r>
            <a:r>
              <a:rPr lang="en-US" dirty="0">
                <a:latin typeface="Cutive Mono" panose="020B0604020202020204" charset="0"/>
                <a:cs typeface="Courier New" panose="02070309020205020404" pitchFamily="49" charset="0"/>
              </a:rPr>
              <a:t>tail</a:t>
            </a:r>
            <a:r>
              <a:rPr lang="en-US" dirty="0"/>
              <a:t> Commands (Slide 2 of 2)</a:t>
            </a:r>
          </a:p>
        </p:txBody>
      </p:sp>
      <p:sp>
        <p:nvSpPr>
          <p:cNvPr id="3" name="Slide Number Placeholder 2">
            <a:extLst>
              <a:ext uri="{FF2B5EF4-FFF2-40B4-BE49-F238E27FC236}">
                <a16:creationId xmlns:a16="http://schemas.microsoft.com/office/drawing/2014/main" id="{0C3E3493-5AA5-4F51-A670-81240A704FFD}"/>
              </a:ext>
            </a:extLst>
          </p:cNvPr>
          <p:cNvSpPr>
            <a:spLocks noGrp="1"/>
          </p:cNvSpPr>
          <p:nvPr>
            <p:ph type="sldNum" sz="quarter" idx="4"/>
          </p:nvPr>
        </p:nvSpPr>
        <p:spPr/>
        <p:txBody>
          <a:bodyPr/>
          <a:lstStyle/>
          <a:p>
            <a:fld id="{2066355A-084C-D24E-9AD2-7E4FC41EA627}" type="slidenum">
              <a:rPr lang="en-US" smtClean="0"/>
              <a:pPr/>
              <a:t>49</a:t>
            </a:fld>
            <a:endParaRPr lang="en-US" dirty="0"/>
          </a:p>
        </p:txBody>
      </p:sp>
      <p:pic>
        <p:nvPicPr>
          <p:cNvPr id="5" name="Picture 4">
            <a:extLst>
              <a:ext uri="{FF2B5EF4-FFF2-40B4-BE49-F238E27FC236}">
                <a16:creationId xmlns:a16="http://schemas.microsoft.com/office/drawing/2014/main" id="{3DD19042-EF0E-4663-8E31-12297478C299}"/>
              </a:ext>
            </a:extLst>
          </p:cNvPr>
          <p:cNvPicPr>
            <a:picLocks noChangeAspect="1"/>
          </p:cNvPicPr>
          <p:nvPr/>
        </p:nvPicPr>
        <p:blipFill>
          <a:blip r:embed="rId2"/>
          <a:stretch>
            <a:fillRect/>
          </a:stretch>
        </p:blipFill>
        <p:spPr>
          <a:xfrm>
            <a:off x="1343471" y="789210"/>
            <a:ext cx="6457059" cy="3565080"/>
          </a:xfrm>
          <a:prstGeom prst="rect">
            <a:avLst/>
          </a:prstGeom>
        </p:spPr>
      </p:pic>
    </p:spTree>
    <p:extLst>
      <p:ext uri="{BB962C8B-B14F-4D97-AF65-F5344CB8AC3E}">
        <p14:creationId xmlns:p14="http://schemas.microsoft.com/office/powerpoint/2010/main" val="123751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6ECC-D17B-4F2A-91F6-FD1692AD5277}"/>
              </a:ext>
            </a:extLst>
          </p:cNvPr>
          <p:cNvSpPr>
            <a:spLocks noGrp="1"/>
          </p:cNvSpPr>
          <p:nvPr>
            <p:ph type="title"/>
          </p:nvPr>
        </p:nvSpPr>
        <p:spPr/>
        <p:txBody>
          <a:bodyPr/>
          <a:lstStyle/>
          <a:p>
            <a:r>
              <a:rPr lang="en-US" dirty="0"/>
              <a:t>Vim (Slide 1 of 2)</a:t>
            </a:r>
          </a:p>
        </p:txBody>
      </p:sp>
      <p:sp>
        <p:nvSpPr>
          <p:cNvPr id="6" name="Text Placeholder 5">
            <a:extLst>
              <a:ext uri="{FF2B5EF4-FFF2-40B4-BE49-F238E27FC236}">
                <a16:creationId xmlns:a16="http://schemas.microsoft.com/office/drawing/2014/main" id="{B2C63285-86D3-49D1-A260-47CF12086FCD}"/>
              </a:ext>
            </a:extLst>
          </p:cNvPr>
          <p:cNvSpPr>
            <a:spLocks noGrp="1"/>
          </p:cNvSpPr>
          <p:nvPr>
            <p:ph type="body" sz="quarter" idx="13"/>
          </p:nvPr>
        </p:nvSpPr>
        <p:spPr/>
        <p:txBody>
          <a:bodyPr/>
          <a:lstStyle/>
          <a:p>
            <a:r>
              <a:rPr lang="en-US" dirty="0"/>
              <a:t>An extended version of the vi editor.</a:t>
            </a:r>
          </a:p>
        </p:txBody>
      </p:sp>
      <p:sp>
        <p:nvSpPr>
          <p:cNvPr id="3" name="Slide Number Placeholder 2">
            <a:extLst>
              <a:ext uri="{FF2B5EF4-FFF2-40B4-BE49-F238E27FC236}">
                <a16:creationId xmlns:a16="http://schemas.microsoft.com/office/drawing/2014/main" id="{4292CB2D-627A-46B5-B331-95DB6C9B6F00}"/>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5" name="Content Placeholder 4">
            <a:extLst>
              <a:ext uri="{FF2B5EF4-FFF2-40B4-BE49-F238E27FC236}">
                <a16:creationId xmlns:a16="http://schemas.microsoft.com/office/drawing/2014/main" id="{CE91AA50-B4B9-4E09-B99B-242EF1C9720F}"/>
              </a:ext>
            </a:extLst>
          </p:cNvPr>
          <p:cNvSpPr>
            <a:spLocks noGrp="1"/>
          </p:cNvSpPr>
          <p:nvPr>
            <p:ph idx="1"/>
          </p:nvPr>
        </p:nvSpPr>
        <p:spPr/>
        <p:txBody>
          <a:bodyPr/>
          <a:lstStyle/>
          <a:p>
            <a:r>
              <a:rPr lang="en-US" dirty="0"/>
              <a:t>Implements text-based interface for advanced text editing.</a:t>
            </a:r>
          </a:p>
          <a:p>
            <a:r>
              <a:rPr lang="en-US" dirty="0"/>
              <a:t>Favored by many sysadmins and developers.</a:t>
            </a:r>
          </a:p>
          <a:p>
            <a:r>
              <a:rPr lang="en-US" dirty="0"/>
              <a:t>Efficient and highly customizable.</a:t>
            </a:r>
          </a:p>
          <a:p>
            <a:r>
              <a:rPr lang="en-US" dirty="0"/>
              <a:t>Includes:</a:t>
            </a:r>
          </a:p>
          <a:p>
            <a:pPr lvl="1"/>
            <a:r>
              <a:rPr lang="en-US" dirty="0"/>
              <a:t>Text completion.</a:t>
            </a:r>
          </a:p>
          <a:p>
            <a:pPr lvl="1"/>
            <a:r>
              <a:rPr lang="en-US" dirty="0"/>
              <a:t>Syntax highlighting.</a:t>
            </a:r>
          </a:p>
          <a:p>
            <a:pPr lvl="1"/>
            <a:r>
              <a:rPr lang="en-US" dirty="0"/>
              <a:t>Spell checking.</a:t>
            </a:r>
          </a:p>
          <a:p>
            <a:pPr lvl="1"/>
            <a:r>
              <a:rPr lang="en-US" dirty="0"/>
              <a:t>Many more features.</a:t>
            </a:r>
          </a:p>
        </p:txBody>
      </p:sp>
    </p:spTree>
    <p:extLst>
      <p:ext uri="{BB962C8B-B14F-4D97-AF65-F5344CB8AC3E}">
        <p14:creationId xmlns:p14="http://schemas.microsoft.com/office/powerpoint/2010/main" val="273199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54CA-00D8-4A7D-9940-C687AF0D1BF4}"/>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less</a:t>
            </a:r>
            <a:r>
              <a:rPr lang="en-US" dirty="0"/>
              <a:t> and </a:t>
            </a:r>
            <a:r>
              <a:rPr lang="en-US" dirty="0">
                <a:latin typeface="Cutive Mono" panose="020B0604020202020204" charset="0"/>
                <a:cs typeface="Courier New" panose="02070309020205020404" pitchFamily="49" charset="0"/>
              </a:rPr>
              <a:t>more</a:t>
            </a:r>
            <a:r>
              <a:rPr lang="en-US" dirty="0"/>
              <a:t> Commands (Slide 1 of 2)</a:t>
            </a:r>
          </a:p>
        </p:txBody>
      </p:sp>
      <p:sp>
        <p:nvSpPr>
          <p:cNvPr id="3" name="Slide Number Placeholder 2">
            <a:extLst>
              <a:ext uri="{FF2B5EF4-FFF2-40B4-BE49-F238E27FC236}">
                <a16:creationId xmlns:a16="http://schemas.microsoft.com/office/drawing/2014/main" id="{C6E890D1-5ABB-4F19-B332-C1E8A7EE0C72}"/>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
        <p:nvSpPr>
          <p:cNvPr id="4" name="Content Placeholder 3">
            <a:extLst>
              <a:ext uri="{FF2B5EF4-FFF2-40B4-BE49-F238E27FC236}">
                <a16:creationId xmlns:a16="http://schemas.microsoft.com/office/drawing/2014/main" id="{20E16505-56C1-4E09-8BB5-A7376F9FE102}"/>
              </a:ext>
            </a:extLst>
          </p:cNvPr>
          <p:cNvSpPr>
            <a:spLocks noGrp="1"/>
          </p:cNvSpPr>
          <p:nvPr>
            <p:ph idx="1"/>
          </p:nvPr>
        </p:nvSpPr>
        <p:spPr/>
        <p:txBody>
          <a:bodyPr/>
          <a:lstStyle/>
          <a:p>
            <a:r>
              <a:rPr lang="en-US" dirty="0"/>
              <a:t>Both are used to page through lengthy text files.</a:t>
            </a:r>
          </a:p>
          <a:p>
            <a:r>
              <a:rPr lang="en-US" dirty="0">
                <a:latin typeface="Cutive Mono" panose="020B0604020202020204" charset="0"/>
                <a:cs typeface="Courier New" panose="02070309020205020404" pitchFamily="49" charset="0"/>
              </a:rPr>
              <a:t>less</a:t>
            </a:r>
            <a:r>
              <a:rPr lang="en-US" dirty="0"/>
              <a:t> has additional features; newer versions of </a:t>
            </a:r>
            <a:r>
              <a:rPr lang="en-US" dirty="0">
                <a:latin typeface="Cutive Mono" panose="020B0604020202020204" charset="0"/>
                <a:cs typeface="Courier New" panose="02070309020205020404" pitchFamily="49" charset="0"/>
              </a:rPr>
              <a:t>more</a:t>
            </a:r>
            <a:r>
              <a:rPr lang="en-US" dirty="0"/>
              <a:t> added some as well.</a:t>
            </a:r>
          </a:p>
          <a:p>
            <a:r>
              <a:rPr lang="en-US" dirty="0">
                <a:latin typeface="Cutive Mono" panose="020B0604020202020204" charset="0"/>
                <a:cs typeface="Courier New" panose="02070309020205020404" pitchFamily="49" charset="0"/>
              </a:rPr>
              <a:t>less</a:t>
            </a:r>
            <a:r>
              <a:rPr lang="en-US" dirty="0"/>
              <a:t> is preferred.</a:t>
            </a:r>
          </a:p>
        </p:txBody>
      </p:sp>
    </p:spTree>
    <p:extLst>
      <p:ext uri="{BB962C8B-B14F-4D97-AF65-F5344CB8AC3E}">
        <p14:creationId xmlns:p14="http://schemas.microsoft.com/office/powerpoint/2010/main" val="208051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1419D6-8162-41B9-9D55-2C6C6355265F}"/>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less</a:t>
            </a:r>
            <a:r>
              <a:rPr lang="en-US" dirty="0"/>
              <a:t> and </a:t>
            </a:r>
            <a:r>
              <a:rPr lang="en-US" dirty="0">
                <a:latin typeface="Cutive Mono" panose="020B0604020202020204" charset="0"/>
                <a:cs typeface="Courier New" panose="02070309020205020404" pitchFamily="49" charset="0"/>
              </a:rPr>
              <a:t>more</a:t>
            </a:r>
            <a:r>
              <a:rPr lang="en-US" dirty="0"/>
              <a:t> Commands (Slide 2 of 2)</a:t>
            </a:r>
          </a:p>
        </p:txBody>
      </p:sp>
      <p:sp>
        <p:nvSpPr>
          <p:cNvPr id="3" name="Slide Number Placeholder 2">
            <a:extLst>
              <a:ext uri="{FF2B5EF4-FFF2-40B4-BE49-F238E27FC236}">
                <a16:creationId xmlns:a16="http://schemas.microsoft.com/office/drawing/2014/main" id="{1D76147C-81A5-4B73-997F-FE76DA19E25C}"/>
              </a:ext>
            </a:extLst>
          </p:cNvPr>
          <p:cNvSpPr>
            <a:spLocks noGrp="1"/>
          </p:cNvSpPr>
          <p:nvPr>
            <p:ph type="sldNum" sz="quarter" idx="4"/>
          </p:nvPr>
        </p:nvSpPr>
        <p:spPr/>
        <p:txBody>
          <a:bodyPr/>
          <a:lstStyle/>
          <a:p>
            <a:fld id="{2066355A-084C-D24E-9AD2-7E4FC41EA627}" type="slidenum">
              <a:rPr lang="en-US" smtClean="0"/>
              <a:pPr/>
              <a:t>51</a:t>
            </a:fld>
            <a:endParaRPr lang="en-US" dirty="0"/>
          </a:p>
        </p:txBody>
      </p:sp>
      <p:pic>
        <p:nvPicPr>
          <p:cNvPr id="4" name="Picture 3">
            <a:extLst>
              <a:ext uri="{FF2B5EF4-FFF2-40B4-BE49-F238E27FC236}">
                <a16:creationId xmlns:a16="http://schemas.microsoft.com/office/drawing/2014/main" id="{AE030C78-6D6C-4D61-9217-E02CA164F112}"/>
              </a:ext>
            </a:extLst>
          </p:cNvPr>
          <p:cNvPicPr>
            <a:picLocks noChangeAspect="1"/>
          </p:cNvPicPr>
          <p:nvPr/>
        </p:nvPicPr>
        <p:blipFill>
          <a:blip r:embed="rId2"/>
          <a:stretch>
            <a:fillRect/>
          </a:stretch>
        </p:blipFill>
        <p:spPr>
          <a:xfrm>
            <a:off x="1314415" y="773168"/>
            <a:ext cx="6515170" cy="3597164"/>
          </a:xfrm>
          <a:prstGeom prst="rect">
            <a:avLst/>
          </a:prstGeom>
        </p:spPr>
      </p:pic>
    </p:spTree>
    <p:extLst>
      <p:ext uri="{BB962C8B-B14F-4D97-AF65-F5344CB8AC3E}">
        <p14:creationId xmlns:p14="http://schemas.microsoft.com/office/powerpoint/2010/main" val="3121280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B973-D36A-4008-8F22-339B9BEEBA85}"/>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cp</a:t>
            </a:r>
            <a:r>
              <a:rPr lang="en-US" dirty="0"/>
              <a:t> Command</a:t>
            </a:r>
          </a:p>
        </p:txBody>
      </p:sp>
      <p:sp>
        <p:nvSpPr>
          <p:cNvPr id="3" name="Slide Number Placeholder 2">
            <a:extLst>
              <a:ext uri="{FF2B5EF4-FFF2-40B4-BE49-F238E27FC236}">
                <a16:creationId xmlns:a16="http://schemas.microsoft.com/office/drawing/2014/main" id="{14FA6181-B63F-4908-81D3-A35E2633EF5E}"/>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
        <p:nvSpPr>
          <p:cNvPr id="4" name="Content Placeholder 3">
            <a:extLst>
              <a:ext uri="{FF2B5EF4-FFF2-40B4-BE49-F238E27FC236}">
                <a16:creationId xmlns:a16="http://schemas.microsoft.com/office/drawing/2014/main" id="{AFFE2370-4B6A-4447-947E-8E51B40E81F6}"/>
              </a:ext>
            </a:extLst>
          </p:cNvPr>
          <p:cNvSpPr>
            <a:spLocks noGrp="1"/>
          </p:cNvSpPr>
          <p:nvPr>
            <p:ph idx="1"/>
          </p:nvPr>
        </p:nvSpPr>
        <p:spPr/>
        <p:txBody>
          <a:bodyPr/>
          <a:lstStyle/>
          <a:p>
            <a:r>
              <a:rPr lang="en-US" dirty="0"/>
              <a:t>Enables you to copy and then paste files or directories.</a:t>
            </a:r>
          </a:p>
          <a:p>
            <a:r>
              <a:rPr lang="en-US" dirty="0"/>
              <a:t>Initial object is left where it is.</a:t>
            </a:r>
          </a:p>
          <a:p>
            <a:r>
              <a:rPr lang="en-US" dirty="0"/>
              <a:t>Duplicate object is created in location you specify.</a:t>
            </a:r>
          </a:p>
          <a:p>
            <a:r>
              <a:rPr lang="en-US" dirty="0"/>
              <a:t>Must use </a:t>
            </a:r>
            <a:r>
              <a:rPr lang="en-US" dirty="0">
                <a:latin typeface="Cutive Mono" panose="020B0604020202020204" charset="0"/>
                <a:cs typeface="Courier New" panose="02070309020205020404" pitchFamily="49" charset="0"/>
              </a:rPr>
              <a:t>-R</a:t>
            </a:r>
            <a:r>
              <a:rPr lang="en-US" dirty="0"/>
              <a:t> option to copy directories recursively.</a:t>
            </a:r>
          </a:p>
        </p:txBody>
      </p:sp>
    </p:spTree>
    <p:extLst>
      <p:ext uri="{BB962C8B-B14F-4D97-AF65-F5344CB8AC3E}">
        <p14:creationId xmlns:p14="http://schemas.microsoft.com/office/powerpoint/2010/main" val="3988511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AFF6-2FF2-4BFC-A18F-33D96752F827}"/>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mv</a:t>
            </a:r>
            <a:r>
              <a:rPr lang="en-US" dirty="0"/>
              <a:t> Command</a:t>
            </a:r>
          </a:p>
        </p:txBody>
      </p:sp>
      <p:sp>
        <p:nvSpPr>
          <p:cNvPr id="3" name="Slide Number Placeholder 2">
            <a:extLst>
              <a:ext uri="{FF2B5EF4-FFF2-40B4-BE49-F238E27FC236}">
                <a16:creationId xmlns:a16="http://schemas.microsoft.com/office/drawing/2014/main" id="{A9E5C493-4CB0-4B90-833F-C97E06E1A182}"/>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
        <p:nvSpPr>
          <p:cNvPr id="4" name="Content Placeholder 3">
            <a:extLst>
              <a:ext uri="{FF2B5EF4-FFF2-40B4-BE49-F238E27FC236}">
                <a16:creationId xmlns:a16="http://schemas.microsoft.com/office/drawing/2014/main" id="{F9639E8D-F6ED-4523-9D28-03335768D387}"/>
              </a:ext>
            </a:extLst>
          </p:cNvPr>
          <p:cNvSpPr>
            <a:spLocks noGrp="1"/>
          </p:cNvSpPr>
          <p:nvPr>
            <p:ph idx="1"/>
          </p:nvPr>
        </p:nvSpPr>
        <p:spPr/>
        <p:txBody>
          <a:bodyPr/>
          <a:lstStyle/>
          <a:p>
            <a:r>
              <a:rPr lang="en-US" dirty="0"/>
              <a:t>Moves files/directories.</a:t>
            </a:r>
          </a:p>
          <a:p>
            <a:pPr lvl="1"/>
            <a:r>
              <a:rPr lang="en-US" dirty="0"/>
              <a:t>Similar to </a:t>
            </a:r>
            <a:r>
              <a:rPr lang="en-US" dirty="0">
                <a:latin typeface="Cutive Mono" panose="020B0604020202020204" charset="0"/>
                <a:cs typeface="Courier New" panose="02070309020205020404" pitchFamily="49" charset="0"/>
              </a:rPr>
              <a:t>cp</a:t>
            </a:r>
            <a:r>
              <a:rPr lang="en-US" dirty="0"/>
              <a:t>, but doesn’t leave initial object intact.</a:t>
            </a:r>
          </a:p>
          <a:p>
            <a:pPr lvl="1"/>
            <a:r>
              <a:rPr lang="en-US" dirty="0"/>
              <a:t>More like a cut and paste operation.</a:t>
            </a:r>
          </a:p>
          <a:p>
            <a:r>
              <a:rPr lang="en-US" dirty="0"/>
              <a:t>Also used to rename files/directories.</a:t>
            </a:r>
          </a:p>
          <a:p>
            <a:pPr lvl="1"/>
            <a:r>
              <a:rPr lang="en-US" dirty="0"/>
              <a:t>No dedicated rename command in Bash.</a:t>
            </a:r>
          </a:p>
          <a:p>
            <a:pPr lvl="1"/>
            <a:r>
              <a:rPr lang="en-US" dirty="0"/>
              <a:t>"Moving" object to new name destination essentially renames it.</a:t>
            </a:r>
          </a:p>
        </p:txBody>
      </p:sp>
    </p:spTree>
    <p:extLst>
      <p:ext uri="{BB962C8B-B14F-4D97-AF65-F5344CB8AC3E}">
        <p14:creationId xmlns:p14="http://schemas.microsoft.com/office/powerpoint/2010/main" val="2447012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2C64-F562-4E95-8894-581018548CC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touch</a:t>
            </a:r>
            <a:r>
              <a:rPr lang="en-US" dirty="0"/>
              <a:t> Command</a:t>
            </a:r>
          </a:p>
        </p:txBody>
      </p:sp>
      <p:sp>
        <p:nvSpPr>
          <p:cNvPr id="3" name="Slide Number Placeholder 2">
            <a:extLst>
              <a:ext uri="{FF2B5EF4-FFF2-40B4-BE49-F238E27FC236}">
                <a16:creationId xmlns:a16="http://schemas.microsoft.com/office/drawing/2014/main" id="{77C57777-C93E-4018-8A6F-40CA6949E350}"/>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
        <p:nvSpPr>
          <p:cNvPr id="4" name="Content Placeholder 3">
            <a:extLst>
              <a:ext uri="{FF2B5EF4-FFF2-40B4-BE49-F238E27FC236}">
                <a16:creationId xmlns:a16="http://schemas.microsoft.com/office/drawing/2014/main" id="{7AE3A2E9-2E90-4B93-AB71-B41C18A23907}"/>
              </a:ext>
            </a:extLst>
          </p:cNvPr>
          <p:cNvSpPr>
            <a:spLocks noGrp="1"/>
          </p:cNvSpPr>
          <p:nvPr>
            <p:ph idx="1"/>
          </p:nvPr>
        </p:nvSpPr>
        <p:spPr/>
        <p:txBody>
          <a:bodyPr/>
          <a:lstStyle/>
          <a:p>
            <a:r>
              <a:rPr lang="en-US" dirty="0"/>
              <a:t>Changes time of access/modification time of file.</a:t>
            </a:r>
          </a:p>
          <a:p>
            <a:pPr lvl="1"/>
            <a:r>
              <a:rPr lang="en-US" dirty="0"/>
              <a:t>Changes to current time or with time provided in argument.</a:t>
            </a:r>
          </a:p>
          <a:p>
            <a:r>
              <a:rPr lang="en-US" dirty="0"/>
              <a:t>Also used to create blank files.</a:t>
            </a:r>
          </a:p>
          <a:p>
            <a:pPr lvl="1"/>
            <a:r>
              <a:rPr lang="en-US" dirty="0"/>
              <a:t>File name is supplied in argument.</a:t>
            </a:r>
          </a:p>
          <a:p>
            <a:pPr lvl="1"/>
            <a:r>
              <a:rPr lang="en-US" dirty="0"/>
              <a:t>Useful for testing purposes.</a:t>
            </a:r>
          </a:p>
        </p:txBody>
      </p:sp>
    </p:spTree>
    <p:extLst>
      <p:ext uri="{BB962C8B-B14F-4D97-AF65-F5344CB8AC3E}">
        <p14:creationId xmlns:p14="http://schemas.microsoft.com/office/powerpoint/2010/main" val="2662671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4ABB-3649-4B84-8441-3BCD0BE542FF}"/>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rm</a:t>
            </a:r>
            <a:r>
              <a:rPr lang="en-US" dirty="0"/>
              <a:t> Command</a:t>
            </a:r>
          </a:p>
        </p:txBody>
      </p:sp>
      <p:sp>
        <p:nvSpPr>
          <p:cNvPr id="3" name="Slide Number Placeholder 2">
            <a:extLst>
              <a:ext uri="{FF2B5EF4-FFF2-40B4-BE49-F238E27FC236}">
                <a16:creationId xmlns:a16="http://schemas.microsoft.com/office/drawing/2014/main" id="{493B99B4-4953-4EF8-B760-0994539D92A7}"/>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
        <p:nvSpPr>
          <p:cNvPr id="4" name="Content Placeholder 3">
            <a:extLst>
              <a:ext uri="{FF2B5EF4-FFF2-40B4-BE49-F238E27FC236}">
                <a16:creationId xmlns:a16="http://schemas.microsoft.com/office/drawing/2014/main" id="{DC2CE21A-5B54-4A8D-9D71-6E73B18D6091}"/>
              </a:ext>
            </a:extLst>
          </p:cNvPr>
          <p:cNvSpPr>
            <a:spLocks noGrp="1"/>
          </p:cNvSpPr>
          <p:nvPr>
            <p:ph idx="1"/>
          </p:nvPr>
        </p:nvSpPr>
        <p:spPr/>
        <p:txBody>
          <a:bodyPr/>
          <a:lstStyle/>
          <a:p>
            <a:r>
              <a:rPr lang="en-US" dirty="0"/>
              <a:t>Removes files/directories.</a:t>
            </a:r>
          </a:p>
          <a:p>
            <a:r>
              <a:rPr lang="en-US" dirty="0"/>
              <a:t>Must use </a:t>
            </a:r>
            <a:r>
              <a:rPr lang="en-US" dirty="0">
                <a:latin typeface="Cutive Mono" panose="020B0604020202020204" charset="0"/>
                <a:cs typeface="Courier New" panose="02070309020205020404" pitchFamily="49" charset="0"/>
              </a:rPr>
              <a:t>-R</a:t>
            </a:r>
            <a:r>
              <a:rPr lang="en-US" dirty="0"/>
              <a:t> option to recursively remove:</a:t>
            </a:r>
          </a:p>
          <a:p>
            <a:pPr lvl="1"/>
            <a:r>
              <a:rPr lang="en-US" dirty="0"/>
              <a:t>Files</a:t>
            </a:r>
          </a:p>
          <a:p>
            <a:pPr lvl="1"/>
            <a:r>
              <a:rPr lang="en-US" dirty="0"/>
              <a:t>Subdirectories</a:t>
            </a:r>
          </a:p>
          <a:p>
            <a:pPr lvl="1"/>
            <a:r>
              <a:rPr lang="en-US" dirty="0"/>
              <a:t>Parent directory</a:t>
            </a:r>
          </a:p>
        </p:txBody>
      </p:sp>
    </p:spTree>
    <p:extLst>
      <p:ext uri="{BB962C8B-B14F-4D97-AF65-F5344CB8AC3E}">
        <p14:creationId xmlns:p14="http://schemas.microsoft.com/office/powerpoint/2010/main" val="1142272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8C16-EFF0-4A23-A908-B273F1D44BC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ls</a:t>
            </a:r>
            <a:r>
              <a:rPr lang="en-US" dirty="0"/>
              <a:t> Command</a:t>
            </a:r>
          </a:p>
        </p:txBody>
      </p:sp>
      <p:sp>
        <p:nvSpPr>
          <p:cNvPr id="3" name="Slide Number Placeholder 2">
            <a:extLst>
              <a:ext uri="{FF2B5EF4-FFF2-40B4-BE49-F238E27FC236}">
                <a16:creationId xmlns:a16="http://schemas.microsoft.com/office/drawing/2014/main" id="{26DA4670-6DF0-42C7-BC98-7872BAB496F2}"/>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4" name="Content Placeholder 3">
            <a:extLst>
              <a:ext uri="{FF2B5EF4-FFF2-40B4-BE49-F238E27FC236}">
                <a16:creationId xmlns:a16="http://schemas.microsoft.com/office/drawing/2014/main" id="{DD92B0BB-F574-4ED1-9BEA-89280B86C027}"/>
              </a:ext>
            </a:extLst>
          </p:cNvPr>
          <p:cNvSpPr>
            <a:spLocks noGrp="1"/>
          </p:cNvSpPr>
          <p:nvPr>
            <p:ph idx="1"/>
          </p:nvPr>
        </p:nvSpPr>
        <p:spPr/>
        <p:txBody>
          <a:bodyPr/>
          <a:lstStyle/>
          <a:p>
            <a:r>
              <a:rPr lang="en-US" dirty="0"/>
              <a:t>Lists contents of directories, permissions of files/directories, and more.</a:t>
            </a:r>
          </a:p>
        </p:txBody>
      </p:sp>
      <p:graphicFrame>
        <p:nvGraphicFramePr>
          <p:cNvPr id="5" name="Group 23">
            <a:extLst>
              <a:ext uri="{FF2B5EF4-FFF2-40B4-BE49-F238E27FC236}">
                <a16:creationId xmlns:a16="http://schemas.microsoft.com/office/drawing/2014/main" id="{048BEBAF-C32B-436B-A0D6-7D78F34493A7}"/>
              </a:ext>
            </a:extLst>
          </p:cNvPr>
          <p:cNvGraphicFramePr>
            <a:graphicFrameLocks noGrp="1"/>
          </p:cNvGraphicFramePr>
          <p:nvPr>
            <p:extLst>
              <p:ext uri="{D42A27DB-BD31-4B8C-83A1-F6EECF244321}">
                <p14:modId xmlns:p14="http://schemas.microsoft.com/office/powerpoint/2010/main" val="836105037"/>
              </p:ext>
            </p:extLst>
          </p:nvPr>
        </p:nvGraphicFramePr>
        <p:xfrm>
          <a:off x="1826258" y="1626044"/>
          <a:ext cx="5491484" cy="2824176"/>
        </p:xfrm>
        <a:graphic>
          <a:graphicData uri="http://schemas.openxmlformats.org/drawingml/2006/table">
            <a:tbl>
              <a:tblPr/>
              <a:tblGrid>
                <a:gridCol w="978393">
                  <a:extLst>
                    <a:ext uri="{9D8B030D-6E8A-4147-A177-3AD203B41FA5}">
                      <a16:colId xmlns:a16="http://schemas.microsoft.com/office/drawing/2014/main" val="20000"/>
                    </a:ext>
                  </a:extLst>
                </a:gridCol>
                <a:gridCol w="4513091">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Option</a:t>
                      </a:r>
                      <a:endParaRPr kumimoji="0" lang="en-US" sz="1600" b="1" i="0" u="none" strike="noStrike" cap="none" normalizeH="0" baseline="0" dirty="0">
                        <a:ln>
                          <a:noFill/>
                        </a:ln>
                        <a:solidFill>
                          <a:schemeClr val="bg1"/>
                        </a:solidFill>
                        <a:effectLst/>
                        <a:latin typeface="Open Sans" panose="020B0604020202020204" charset="0"/>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Display long list including permissions, owner, group, size,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Display nature of file (executable, directory,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Display all files, including "hidden"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Recursively display all subdirectories.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Display info about symbolic links.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73548582"/>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a:ln>
                            <a:noFill/>
                          </a:ln>
                          <a:solidFill>
                            <a:schemeClr val="tx1">
                              <a:lumMod val="85000"/>
                              <a:lumOff val="15000"/>
                            </a:schemeClr>
                          </a:solidFill>
                          <a:effectLst/>
                          <a:latin typeface="Open Sans" panose="020B0604020202020204" charset="0"/>
                          <a:ea typeface="+mn-ea"/>
                          <a:cs typeface="Open Sans" panose="020B0604020202020204" charset="0"/>
                        </a:rPr>
                        <a:t>Display </a:t>
                      </a: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all files including symbolic links.</a:t>
                      </a:r>
                      <a:endPar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9985524"/>
                  </a:ext>
                </a:extLst>
              </a:tr>
            </a:tbl>
          </a:graphicData>
        </a:graphic>
      </p:graphicFrame>
    </p:spTree>
    <p:extLst>
      <p:ext uri="{BB962C8B-B14F-4D97-AF65-F5344CB8AC3E}">
        <p14:creationId xmlns:p14="http://schemas.microsoft.com/office/powerpoint/2010/main" val="3359452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2179-8BD1-4BB1-A476-D4C9B5E323A5}"/>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mkdir</a:t>
            </a:r>
            <a:r>
              <a:rPr lang="en-US" dirty="0"/>
              <a:t> and </a:t>
            </a:r>
            <a:r>
              <a:rPr lang="en-US" dirty="0">
                <a:latin typeface="Cutive Mono" panose="020B0604020202020204" charset="0"/>
                <a:cs typeface="Courier New" panose="02070309020205020404" pitchFamily="49" charset="0"/>
              </a:rPr>
              <a:t>rmdir</a:t>
            </a:r>
            <a:r>
              <a:rPr lang="en-US" dirty="0"/>
              <a:t> Commands</a:t>
            </a:r>
          </a:p>
        </p:txBody>
      </p:sp>
      <p:sp>
        <p:nvSpPr>
          <p:cNvPr id="3" name="Slide Number Placeholder 2">
            <a:extLst>
              <a:ext uri="{FF2B5EF4-FFF2-40B4-BE49-F238E27FC236}">
                <a16:creationId xmlns:a16="http://schemas.microsoft.com/office/drawing/2014/main" id="{A3EE4027-8D70-425B-8095-BDB959AF0F0E}"/>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
        <p:nvSpPr>
          <p:cNvPr id="4" name="Content Placeholder 3">
            <a:extLst>
              <a:ext uri="{FF2B5EF4-FFF2-40B4-BE49-F238E27FC236}">
                <a16:creationId xmlns:a16="http://schemas.microsoft.com/office/drawing/2014/main" id="{C52C9821-5100-4489-9CAF-7C20A8A4440E}"/>
              </a:ext>
            </a:extLst>
          </p:cNvPr>
          <p:cNvSpPr>
            <a:spLocks noGrp="1"/>
          </p:cNvSpPr>
          <p:nvPr>
            <p:ph idx="1"/>
          </p:nvPr>
        </p:nvSpPr>
        <p:spPr/>
        <p:txBody>
          <a:bodyPr/>
          <a:lstStyle/>
          <a:p>
            <a:r>
              <a:rPr lang="en-US" dirty="0">
                <a:latin typeface="Cutive Mono" panose="020B0604020202020204" charset="0"/>
                <a:cs typeface="Courier New" panose="02070309020205020404" pitchFamily="49" charset="0"/>
              </a:rPr>
              <a:t>mkdir</a:t>
            </a:r>
            <a:r>
              <a:rPr lang="en-US" dirty="0"/>
              <a:t> creates directories.</a:t>
            </a:r>
          </a:p>
          <a:p>
            <a:pPr lvl="1"/>
            <a:r>
              <a:rPr lang="en-US" dirty="0"/>
              <a:t>You supply name of directory as argument.</a:t>
            </a:r>
          </a:p>
          <a:p>
            <a:r>
              <a:rPr lang="en-US" dirty="0">
                <a:latin typeface="Cutive Mono" panose="020B0604020202020204" charset="0"/>
                <a:cs typeface="Courier New" panose="02070309020205020404" pitchFamily="49" charset="0"/>
              </a:rPr>
              <a:t>rmdir</a:t>
            </a:r>
            <a:r>
              <a:rPr lang="en-US" dirty="0"/>
              <a:t> removes blank directories only.</a:t>
            </a:r>
          </a:p>
          <a:p>
            <a:pPr lvl="1"/>
            <a:r>
              <a:rPr lang="en-US" dirty="0"/>
              <a:t>Must use </a:t>
            </a:r>
            <a:r>
              <a:rPr lang="en-US" dirty="0">
                <a:latin typeface="Cutive Mono" panose="020B0604020202020204" charset="0"/>
                <a:cs typeface="Courier New" panose="02070309020205020404" pitchFamily="49" charset="0"/>
              </a:rPr>
              <a:t>rm -R</a:t>
            </a:r>
            <a:r>
              <a:rPr lang="en-US" dirty="0"/>
              <a:t> to delete directories with contents.</a:t>
            </a:r>
          </a:p>
        </p:txBody>
      </p:sp>
    </p:spTree>
    <p:extLst>
      <p:ext uri="{BB962C8B-B14F-4D97-AF65-F5344CB8AC3E}">
        <p14:creationId xmlns:p14="http://schemas.microsoft.com/office/powerpoint/2010/main" val="363396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5D66F8-EFDB-4DA6-9879-884B7194A1C4}"/>
              </a:ext>
            </a:extLst>
          </p:cNvPr>
          <p:cNvSpPr>
            <a:spLocks noGrp="1"/>
          </p:cNvSpPr>
          <p:nvPr>
            <p:ph type="body" sz="quarter" idx="13"/>
          </p:nvPr>
        </p:nvSpPr>
        <p:spPr/>
        <p:txBody>
          <a:bodyPr/>
          <a:lstStyle/>
          <a:p>
            <a:r>
              <a:rPr lang="en-US" dirty="0"/>
              <a:t>Discussing Performing Operations on Files and Directories</a:t>
            </a:r>
          </a:p>
        </p:txBody>
      </p:sp>
      <p:sp>
        <p:nvSpPr>
          <p:cNvPr id="3" name="Slide Number Placeholder 2">
            <a:extLst>
              <a:ext uri="{FF2B5EF4-FFF2-40B4-BE49-F238E27FC236}">
                <a16:creationId xmlns:a16="http://schemas.microsoft.com/office/drawing/2014/main" id="{B962738A-98B9-47BC-9BBC-6F2728F5620A}"/>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Tree>
    <p:extLst>
      <p:ext uri="{BB962C8B-B14F-4D97-AF65-F5344CB8AC3E}">
        <p14:creationId xmlns:p14="http://schemas.microsoft.com/office/powerpoint/2010/main" val="3470281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0EB8C-1DD7-354E-95F4-A128D1C23690}"/>
              </a:ext>
            </a:extLst>
          </p:cNvPr>
          <p:cNvSpPr>
            <a:spLocks noGrp="1"/>
          </p:cNvSpPr>
          <p:nvPr>
            <p:ph idx="1"/>
          </p:nvPr>
        </p:nvSpPr>
        <p:spPr/>
        <p:txBody>
          <a:bodyPr/>
          <a:lstStyle/>
          <a:p>
            <a:r>
              <a:rPr lang="en-US" b="1" dirty="0"/>
              <a:t>Linux users use the cat command to print a file's contents to the screen, but the original purpose of cat is to concatenate or join the contents of two or more files together into a single file. You have files test.1 and test.2 that you want to combine into a single file, test.3. How can you accomplish this using cat?</a:t>
            </a:r>
          </a:p>
          <a:p>
            <a:endParaRPr lang="en-US" b="1" dirty="0"/>
          </a:p>
          <a:p>
            <a:r>
              <a:rPr lang="en-US" b="1" dirty="0"/>
              <a:t>ANSWER:</a:t>
            </a:r>
          </a:p>
          <a:p>
            <a:pPr lvl="1"/>
            <a:r>
              <a:rPr lang="en-US" dirty="0"/>
              <a:t>cat test.1 test.2 &gt; test.3</a:t>
            </a:r>
          </a:p>
          <a:p>
            <a:endParaRPr lang="en-US" dirty="0"/>
          </a:p>
        </p:txBody>
      </p:sp>
      <p:sp>
        <p:nvSpPr>
          <p:cNvPr id="3" name="Title 2">
            <a:extLst>
              <a:ext uri="{FF2B5EF4-FFF2-40B4-BE49-F238E27FC236}">
                <a16:creationId xmlns:a16="http://schemas.microsoft.com/office/drawing/2014/main" id="{D8E60DD3-B475-C643-80A1-6D821E3111FF}"/>
              </a:ext>
            </a:extLst>
          </p:cNvPr>
          <p:cNvSpPr>
            <a:spLocks noGrp="1"/>
          </p:cNvSpPr>
          <p:nvPr>
            <p:ph type="title"/>
          </p:nvPr>
        </p:nvSpPr>
        <p:spPr>
          <a:xfrm>
            <a:off x="341924" y="148785"/>
            <a:ext cx="8460151" cy="633458"/>
          </a:xfrm>
        </p:spPr>
        <p:txBody>
          <a:bodyPr/>
          <a:lstStyle/>
          <a:p>
            <a:r>
              <a:rPr lang="en-US" dirty="0"/>
              <a:t>Activity 5-6: Discussing Performing Operations on Files and Directories</a:t>
            </a:r>
          </a:p>
        </p:txBody>
      </p:sp>
      <p:sp>
        <p:nvSpPr>
          <p:cNvPr id="4" name="Slide Number Placeholder 3">
            <a:extLst>
              <a:ext uri="{FF2B5EF4-FFF2-40B4-BE49-F238E27FC236}">
                <a16:creationId xmlns:a16="http://schemas.microsoft.com/office/drawing/2014/main" id="{42F444C9-C90F-2B47-BAA5-96A536BEBCC8}"/>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Tree>
    <p:extLst>
      <p:ext uri="{BB962C8B-B14F-4D97-AF65-F5344CB8AC3E}">
        <p14:creationId xmlns:p14="http://schemas.microsoft.com/office/powerpoint/2010/main" val="298428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4BE9-9D1B-4863-9AD7-B172CEA0B907}"/>
              </a:ext>
            </a:extLst>
          </p:cNvPr>
          <p:cNvSpPr>
            <a:spLocks noGrp="1"/>
          </p:cNvSpPr>
          <p:nvPr>
            <p:ph type="title"/>
          </p:nvPr>
        </p:nvSpPr>
        <p:spPr/>
        <p:txBody>
          <a:bodyPr/>
          <a:lstStyle/>
          <a:p>
            <a:r>
              <a:rPr lang="en-US" dirty="0"/>
              <a:t>Vim (Slide 2 of 2)</a:t>
            </a:r>
          </a:p>
        </p:txBody>
      </p:sp>
      <p:sp>
        <p:nvSpPr>
          <p:cNvPr id="4" name="Slide Number Placeholder 3">
            <a:extLst>
              <a:ext uri="{FF2B5EF4-FFF2-40B4-BE49-F238E27FC236}">
                <a16:creationId xmlns:a16="http://schemas.microsoft.com/office/drawing/2014/main" id="{9E6FB04E-BC3C-4CD4-B34D-1FDE468A1A81}"/>
              </a:ext>
            </a:extLst>
          </p:cNvPr>
          <p:cNvSpPr>
            <a:spLocks noGrp="1"/>
          </p:cNvSpPr>
          <p:nvPr>
            <p:ph type="sldNum" sz="quarter" idx="4"/>
          </p:nvPr>
        </p:nvSpPr>
        <p:spPr/>
        <p:txBody>
          <a:bodyPr/>
          <a:lstStyle/>
          <a:p>
            <a:fld id="{2066355A-084C-D24E-9AD2-7E4FC41EA627}" type="slidenum">
              <a:rPr lang="en-US" smtClean="0"/>
              <a:pPr/>
              <a:t>6</a:t>
            </a:fld>
            <a:endParaRPr lang="en-US" dirty="0"/>
          </a:p>
        </p:txBody>
      </p:sp>
      <p:pic>
        <p:nvPicPr>
          <p:cNvPr id="7" name="Picture 6">
            <a:extLst>
              <a:ext uri="{FF2B5EF4-FFF2-40B4-BE49-F238E27FC236}">
                <a16:creationId xmlns:a16="http://schemas.microsoft.com/office/drawing/2014/main" id="{3D556AA1-8BE8-4B48-BB77-B2EA1172BAC2}"/>
              </a:ext>
            </a:extLst>
          </p:cNvPr>
          <p:cNvPicPr>
            <a:picLocks noChangeAspect="1"/>
          </p:cNvPicPr>
          <p:nvPr/>
        </p:nvPicPr>
        <p:blipFill>
          <a:blip r:embed="rId2"/>
          <a:stretch>
            <a:fillRect/>
          </a:stretch>
        </p:blipFill>
        <p:spPr>
          <a:xfrm>
            <a:off x="910660" y="880344"/>
            <a:ext cx="7322680" cy="3543232"/>
          </a:xfrm>
          <a:prstGeom prst="rect">
            <a:avLst/>
          </a:prstGeom>
        </p:spPr>
      </p:pic>
    </p:spTree>
    <p:extLst>
      <p:ext uri="{BB962C8B-B14F-4D97-AF65-F5344CB8AC3E}">
        <p14:creationId xmlns:p14="http://schemas.microsoft.com/office/powerpoint/2010/main" val="4023155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0EB8C-1DD7-354E-95F4-A128D1C23690}"/>
              </a:ext>
            </a:extLst>
          </p:cNvPr>
          <p:cNvSpPr>
            <a:spLocks noGrp="1"/>
          </p:cNvSpPr>
          <p:nvPr>
            <p:ph idx="1"/>
          </p:nvPr>
        </p:nvSpPr>
        <p:spPr/>
        <p:txBody>
          <a:bodyPr/>
          <a:lstStyle/>
          <a:p>
            <a:r>
              <a:rPr lang="en-US" b="1" dirty="0"/>
              <a:t>As a system administrator, what application of the tail command comes to mind first for checking on system status or an application's status?</a:t>
            </a:r>
          </a:p>
          <a:p>
            <a:endParaRPr lang="en-US" b="1" dirty="0"/>
          </a:p>
          <a:p>
            <a:r>
              <a:rPr lang="en-US" b="1" dirty="0"/>
              <a:t>ANSWER:</a:t>
            </a:r>
          </a:p>
          <a:p>
            <a:pPr lvl="1"/>
            <a:r>
              <a:rPr lang="en-US" dirty="0"/>
              <a:t>Using tail on a log file to see the most recent entries should come to mind for checking the status of the system or an application.</a:t>
            </a:r>
          </a:p>
          <a:p>
            <a:endParaRPr lang="en-US" dirty="0"/>
          </a:p>
        </p:txBody>
      </p:sp>
      <p:sp>
        <p:nvSpPr>
          <p:cNvPr id="3" name="Title 2">
            <a:extLst>
              <a:ext uri="{FF2B5EF4-FFF2-40B4-BE49-F238E27FC236}">
                <a16:creationId xmlns:a16="http://schemas.microsoft.com/office/drawing/2014/main" id="{D8E60DD3-B475-C643-80A1-6D821E3111FF}"/>
              </a:ext>
            </a:extLst>
          </p:cNvPr>
          <p:cNvSpPr>
            <a:spLocks noGrp="1"/>
          </p:cNvSpPr>
          <p:nvPr>
            <p:ph type="title"/>
          </p:nvPr>
        </p:nvSpPr>
        <p:spPr>
          <a:xfrm>
            <a:off x="341924" y="148785"/>
            <a:ext cx="8460151" cy="633458"/>
          </a:xfrm>
        </p:spPr>
        <p:txBody>
          <a:bodyPr/>
          <a:lstStyle/>
          <a:p>
            <a:r>
              <a:rPr lang="en-US" dirty="0"/>
              <a:t>Activity 5-6: Discussing Performing Operations on Files and Directories</a:t>
            </a:r>
          </a:p>
        </p:txBody>
      </p:sp>
      <p:sp>
        <p:nvSpPr>
          <p:cNvPr id="4" name="Slide Number Placeholder 3">
            <a:extLst>
              <a:ext uri="{FF2B5EF4-FFF2-40B4-BE49-F238E27FC236}">
                <a16:creationId xmlns:a16="http://schemas.microsoft.com/office/drawing/2014/main" id="{42F444C9-C90F-2B47-BAA5-96A536BEBCC8}"/>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Tree>
    <p:extLst>
      <p:ext uri="{BB962C8B-B14F-4D97-AF65-F5344CB8AC3E}">
        <p14:creationId xmlns:p14="http://schemas.microsoft.com/office/powerpoint/2010/main" val="1193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0EB8C-1DD7-354E-95F4-A128D1C23690}"/>
              </a:ext>
            </a:extLst>
          </p:cNvPr>
          <p:cNvSpPr>
            <a:spLocks noGrp="1"/>
          </p:cNvSpPr>
          <p:nvPr>
            <p:ph idx="1"/>
          </p:nvPr>
        </p:nvSpPr>
        <p:spPr/>
        <p:txBody>
          <a:bodyPr/>
          <a:lstStyle/>
          <a:p>
            <a:r>
              <a:rPr lang="en-US" b="1" dirty="0"/>
              <a:t>There are two utilities that are good for paging through very long files with search capability. Both enable you to stop, proceed line-by-line, page-by-page, and to page up. Some administrators prefer one utility over the other because it has a few more options. What are these two utilities?</a:t>
            </a:r>
          </a:p>
          <a:p>
            <a:endParaRPr lang="en-US" b="1" dirty="0"/>
          </a:p>
          <a:p>
            <a:r>
              <a:rPr lang="en-US" b="1" dirty="0"/>
              <a:t>ANSWER:</a:t>
            </a:r>
          </a:p>
          <a:p>
            <a:pPr lvl="1"/>
            <a:r>
              <a:rPr lang="en-US" dirty="0"/>
              <a:t>more and less</a:t>
            </a:r>
          </a:p>
          <a:p>
            <a:endParaRPr lang="en-US" dirty="0"/>
          </a:p>
        </p:txBody>
      </p:sp>
      <p:sp>
        <p:nvSpPr>
          <p:cNvPr id="3" name="Title 2">
            <a:extLst>
              <a:ext uri="{FF2B5EF4-FFF2-40B4-BE49-F238E27FC236}">
                <a16:creationId xmlns:a16="http://schemas.microsoft.com/office/drawing/2014/main" id="{D8E60DD3-B475-C643-80A1-6D821E3111FF}"/>
              </a:ext>
            </a:extLst>
          </p:cNvPr>
          <p:cNvSpPr>
            <a:spLocks noGrp="1"/>
          </p:cNvSpPr>
          <p:nvPr>
            <p:ph type="title"/>
          </p:nvPr>
        </p:nvSpPr>
        <p:spPr>
          <a:xfrm>
            <a:off x="341924" y="148785"/>
            <a:ext cx="8460151" cy="633458"/>
          </a:xfrm>
        </p:spPr>
        <p:txBody>
          <a:bodyPr/>
          <a:lstStyle/>
          <a:p>
            <a:r>
              <a:rPr lang="en-US" dirty="0"/>
              <a:t>Activity 5-6: Discussing Performing Operations on Files and Directories</a:t>
            </a:r>
          </a:p>
        </p:txBody>
      </p:sp>
      <p:sp>
        <p:nvSpPr>
          <p:cNvPr id="4" name="Slide Number Placeholder 3">
            <a:extLst>
              <a:ext uri="{FF2B5EF4-FFF2-40B4-BE49-F238E27FC236}">
                <a16:creationId xmlns:a16="http://schemas.microsoft.com/office/drawing/2014/main" id="{42F444C9-C90F-2B47-BAA5-96A536BEBCC8}"/>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Tree>
    <p:extLst>
      <p:ext uri="{BB962C8B-B14F-4D97-AF65-F5344CB8AC3E}">
        <p14:creationId xmlns:p14="http://schemas.microsoft.com/office/powerpoint/2010/main" val="402932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0EB8C-1DD7-354E-95F4-A128D1C23690}"/>
              </a:ext>
            </a:extLst>
          </p:cNvPr>
          <p:cNvSpPr>
            <a:spLocks noGrp="1"/>
          </p:cNvSpPr>
          <p:nvPr>
            <p:ph idx="1"/>
          </p:nvPr>
        </p:nvSpPr>
        <p:spPr/>
        <p:txBody>
          <a:bodyPr/>
          <a:lstStyle/>
          <a:p>
            <a:r>
              <a:rPr lang="en-US" b="1" dirty="0"/>
              <a:t>Your manager asks you to copy all the files in the /opt directory to /backup for further inspection and analysis. Rather than copying every file and subdirectory manually, how can you copy /opt and all its contents to /backup with a single command?</a:t>
            </a:r>
          </a:p>
          <a:p>
            <a:endParaRPr lang="en-US" b="1" dirty="0"/>
          </a:p>
          <a:p>
            <a:r>
              <a:rPr lang="en-US" b="1" dirty="0"/>
              <a:t>ANSWER:</a:t>
            </a:r>
          </a:p>
          <a:p>
            <a:pPr lvl="1"/>
            <a:r>
              <a:rPr lang="en-US" dirty="0" err="1"/>
              <a:t>sudo</a:t>
            </a:r>
            <a:r>
              <a:rPr lang="en-US" dirty="0"/>
              <a:t> </a:t>
            </a:r>
            <a:r>
              <a:rPr lang="en-US" dirty="0" err="1"/>
              <a:t>cp</a:t>
            </a:r>
            <a:r>
              <a:rPr lang="en-US" dirty="0"/>
              <a:t> -R /opt /backup —This command copies the /opt directory recursively to /backup</a:t>
            </a:r>
          </a:p>
          <a:p>
            <a:endParaRPr lang="en-US" dirty="0"/>
          </a:p>
        </p:txBody>
      </p:sp>
      <p:sp>
        <p:nvSpPr>
          <p:cNvPr id="3" name="Title 2">
            <a:extLst>
              <a:ext uri="{FF2B5EF4-FFF2-40B4-BE49-F238E27FC236}">
                <a16:creationId xmlns:a16="http://schemas.microsoft.com/office/drawing/2014/main" id="{D8E60DD3-B475-C643-80A1-6D821E3111FF}"/>
              </a:ext>
            </a:extLst>
          </p:cNvPr>
          <p:cNvSpPr>
            <a:spLocks noGrp="1"/>
          </p:cNvSpPr>
          <p:nvPr>
            <p:ph type="title"/>
          </p:nvPr>
        </p:nvSpPr>
        <p:spPr>
          <a:xfrm>
            <a:off x="341924" y="148785"/>
            <a:ext cx="8460151" cy="633458"/>
          </a:xfrm>
        </p:spPr>
        <p:txBody>
          <a:bodyPr/>
          <a:lstStyle/>
          <a:p>
            <a:r>
              <a:rPr lang="en-US" dirty="0"/>
              <a:t>Activity 5-6: Discussing Performing Operations on Files and Directories</a:t>
            </a:r>
          </a:p>
        </p:txBody>
      </p:sp>
      <p:sp>
        <p:nvSpPr>
          <p:cNvPr id="4" name="Slide Number Placeholder 3">
            <a:extLst>
              <a:ext uri="{FF2B5EF4-FFF2-40B4-BE49-F238E27FC236}">
                <a16:creationId xmlns:a16="http://schemas.microsoft.com/office/drawing/2014/main" id="{42F444C9-C90F-2B47-BAA5-96A536BEBCC8}"/>
              </a:ext>
            </a:extLst>
          </p:cNvPr>
          <p:cNvSpPr>
            <a:spLocks noGrp="1"/>
          </p:cNvSpPr>
          <p:nvPr>
            <p:ph type="sldNum" sz="quarter" idx="4"/>
          </p:nvPr>
        </p:nvSpPr>
        <p:spPr/>
        <p:txBody>
          <a:bodyPr/>
          <a:lstStyle/>
          <a:p>
            <a:fld id="{2066355A-084C-D24E-9AD2-7E4FC41EA627}" type="slidenum">
              <a:rPr lang="en-US" smtClean="0"/>
              <a:pPr/>
              <a:t>62</a:t>
            </a:fld>
            <a:endParaRPr lang="en-US" dirty="0"/>
          </a:p>
        </p:txBody>
      </p:sp>
    </p:spTree>
    <p:extLst>
      <p:ext uri="{BB962C8B-B14F-4D97-AF65-F5344CB8AC3E}">
        <p14:creationId xmlns:p14="http://schemas.microsoft.com/office/powerpoint/2010/main" val="7167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0EB8C-1DD7-354E-95F4-A128D1C23690}"/>
              </a:ext>
            </a:extLst>
          </p:cNvPr>
          <p:cNvSpPr>
            <a:spLocks noGrp="1"/>
          </p:cNvSpPr>
          <p:nvPr>
            <p:ph idx="1"/>
          </p:nvPr>
        </p:nvSpPr>
        <p:spPr/>
        <p:txBody>
          <a:bodyPr/>
          <a:lstStyle/>
          <a:p>
            <a:r>
              <a:rPr lang="en-US" b="1" dirty="0"/>
              <a:t>Diane Smith has left the company and you want to preserve her home directory, so you decide to rename it. How can you rename /home/</a:t>
            </a:r>
            <a:r>
              <a:rPr lang="en-US" b="1" dirty="0" err="1"/>
              <a:t>dsmith</a:t>
            </a:r>
            <a:r>
              <a:rPr lang="en-US" b="1" dirty="0"/>
              <a:t> to /home/</a:t>
            </a:r>
            <a:r>
              <a:rPr lang="en-US" b="1" dirty="0" err="1"/>
              <a:t>dsmith.keep</a:t>
            </a:r>
            <a:r>
              <a:rPr lang="en-US" b="1" dirty="0"/>
              <a:t>?</a:t>
            </a:r>
          </a:p>
          <a:p>
            <a:endParaRPr lang="en-US" b="1" dirty="0"/>
          </a:p>
          <a:p>
            <a:r>
              <a:rPr lang="en-US" b="1" dirty="0"/>
              <a:t>ANSWER:</a:t>
            </a:r>
          </a:p>
          <a:p>
            <a:pPr lvl="1"/>
            <a:r>
              <a:rPr lang="en-US" dirty="0"/>
              <a:t>mv /home/</a:t>
            </a:r>
            <a:r>
              <a:rPr lang="en-US" dirty="0" err="1"/>
              <a:t>dsmith</a:t>
            </a:r>
            <a:r>
              <a:rPr lang="en-US" dirty="0"/>
              <a:t> /home/</a:t>
            </a:r>
            <a:r>
              <a:rPr lang="en-US" dirty="0" err="1"/>
              <a:t>dsmith.keep</a:t>
            </a:r>
            <a:endParaRPr lang="en-US" dirty="0"/>
          </a:p>
        </p:txBody>
      </p:sp>
      <p:sp>
        <p:nvSpPr>
          <p:cNvPr id="3" name="Title 2">
            <a:extLst>
              <a:ext uri="{FF2B5EF4-FFF2-40B4-BE49-F238E27FC236}">
                <a16:creationId xmlns:a16="http://schemas.microsoft.com/office/drawing/2014/main" id="{D8E60DD3-B475-C643-80A1-6D821E3111FF}"/>
              </a:ext>
            </a:extLst>
          </p:cNvPr>
          <p:cNvSpPr>
            <a:spLocks noGrp="1"/>
          </p:cNvSpPr>
          <p:nvPr>
            <p:ph type="title"/>
          </p:nvPr>
        </p:nvSpPr>
        <p:spPr>
          <a:xfrm>
            <a:off x="341924" y="148785"/>
            <a:ext cx="8460151" cy="633458"/>
          </a:xfrm>
        </p:spPr>
        <p:txBody>
          <a:bodyPr/>
          <a:lstStyle/>
          <a:p>
            <a:r>
              <a:rPr lang="en-US" dirty="0"/>
              <a:t>Activity 5-6: Discussing Performing Operations on Files and Directories</a:t>
            </a:r>
          </a:p>
        </p:txBody>
      </p:sp>
      <p:sp>
        <p:nvSpPr>
          <p:cNvPr id="4" name="Slide Number Placeholder 3">
            <a:extLst>
              <a:ext uri="{FF2B5EF4-FFF2-40B4-BE49-F238E27FC236}">
                <a16:creationId xmlns:a16="http://schemas.microsoft.com/office/drawing/2014/main" id="{42F444C9-C90F-2B47-BAA5-96A536BEBCC8}"/>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Tree>
    <p:extLst>
      <p:ext uri="{BB962C8B-B14F-4D97-AF65-F5344CB8AC3E}">
        <p14:creationId xmlns:p14="http://schemas.microsoft.com/office/powerpoint/2010/main" val="315427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E873EE2-0C73-490F-9F68-837960483089}"/>
              </a:ext>
            </a:extLst>
          </p:cNvPr>
          <p:cNvSpPr>
            <a:spLocks noGrp="1"/>
          </p:cNvSpPr>
          <p:nvPr>
            <p:ph idx="1"/>
          </p:nvPr>
        </p:nvSpPr>
        <p:spPr/>
        <p:txBody>
          <a:bodyPr/>
          <a:lstStyle/>
          <a:p>
            <a:r>
              <a:rPr lang="en-US" sz="1600" dirty="0"/>
              <a:t>One of your duties is to review logs.</a:t>
            </a:r>
          </a:p>
          <a:p>
            <a:r>
              <a:rPr lang="en-US" sz="1600" dirty="0"/>
              <a:t>Before diving into analysis, you'll need to select the best reader to use.</a:t>
            </a:r>
          </a:p>
          <a:p>
            <a:r>
              <a:rPr lang="en-US" sz="1600" dirty="0"/>
              <a:t>You'll use commands like </a:t>
            </a:r>
            <a:r>
              <a:rPr lang="en-US" sz="1600" dirty="0">
                <a:latin typeface="Cutive Mono" panose="020B0604020202020204" charset="0"/>
              </a:rPr>
              <a:t>cat</a:t>
            </a:r>
            <a:r>
              <a:rPr lang="en-US" sz="1600" dirty="0"/>
              <a:t> and </a:t>
            </a:r>
            <a:r>
              <a:rPr lang="en-US" sz="1600" dirty="0">
                <a:latin typeface="Cutive Mono" panose="020B0604020202020204" charset="0"/>
              </a:rPr>
              <a:t>less</a:t>
            </a:r>
            <a:r>
              <a:rPr lang="en-US" sz="1600" dirty="0"/>
              <a:t> to see which is most applicable and when.</a:t>
            </a:r>
          </a:p>
        </p:txBody>
      </p:sp>
      <p:sp>
        <p:nvSpPr>
          <p:cNvPr id="5" name="Title 4">
            <a:extLst>
              <a:ext uri="{FF2B5EF4-FFF2-40B4-BE49-F238E27FC236}">
                <a16:creationId xmlns:a16="http://schemas.microsoft.com/office/drawing/2014/main" id="{C26ABB3E-B5B1-4267-92DE-00C40CEA36D5}"/>
              </a:ext>
            </a:extLst>
          </p:cNvPr>
          <p:cNvSpPr>
            <a:spLocks noGrp="1"/>
          </p:cNvSpPr>
          <p:nvPr>
            <p:ph type="title"/>
          </p:nvPr>
        </p:nvSpPr>
        <p:spPr/>
        <p:txBody>
          <a:bodyPr/>
          <a:lstStyle/>
          <a:p>
            <a:r>
              <a:rPr lang="en-US" dirty="0"/>
              <a:t>Activity: Reading Files</a:t>
            </a:r>
          </a:p>
        </p:txBody>
      </p:sp>
      <p:sp>
        <p:nvSpPr>
          <p:cNvPr id="3" name="Slide Number Placeholder 2">
            <a:extLst>
              <a:ext uri="{FF2B5EF4-FFF2-40B4-BE49-F238E27FC236}">
                <a16:creationId xmlns:a16="http://schemas.microsoft.com/office/drawing/2014/main" id="{66B17BB5-1E5E-4216-AEB7-E77DF8B81C5B}"/>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Tree>
    <p:extLst>
      <p:ext uri="{BB962C8B-B14F-4D97-AF65-F5344CB8AC3E}">
        <p14:creationId xmlns:p14="http://schemas.microsoft.com/office/powerpoint/2010/main" val="3505032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8E8808-DCA4-4A53-8B9E-9389C5589F37}"/>
              </a:ext>
            </a:extLst>
          </p:cNvPr>
          <p:cNvSpPr>
            <a:spLocks noGrp="1"/>
          </p:cNvSpPr>
          <p:nvPr>
            <p:ph idx="1"/>
          </p:nvPr>
        </p:nvSpPr>
        <p:spPr/>
        <p:txBody>
          <a:bodyPr/>
          <a:lstStyle/>
          <a:p>
            <a:r>
              <a:rPr lang="en-US" dirty="0"/>
              <a:t>You need to move policy documents from HR workstation to a server.</a:t>
            </a:r>
          </a:p>
          <a:p>
            <a:pPr lvl="1"/>
            <a:r>
              <a:rPr lang="en-US" dirty="0"/>
              <a:t>More centrally located.</a:t>
            </a:r>
          </a:p>
          <a:p>
            <a:r>
              <a:rPr lang="en-US" dirty="0"/>
              <a:t>HR lead didn't do a good job organizing files.</a:t>
            </a:r>
          </a:p>
          <a:p>
            <a:pPr lvl="1"/>
            <a:r>
              <a:rPr lang="en-US" dirty="0"/>
              <a:t>Old policies mixed in with current ones.</a:t>
            </a:r>
          </a:p>
          <a:p>
            <a:pPr lvl="1"/>
            <a:r>
              <a:rPr lang="en-US" dirty="0"/>
              <a:t>Inconsistent naming.</a:t>
            </a:r>
          </a:p>
          <a:p>
            <a:pPr lvl="1"/>
            <a:r>
              <a:rPr lang="en-US" dirty="0"/>
              <a:t>All in </a:t>
            </a:r>
            <a:r>
              <a:rPr lang="en-US" dirty="0">
                <a:latin typeface="Cutive Mono" panose="020B0604020202020204" charset="0"/>
              </a:rPr>
              <a:t>aups</a:t>
            </a:r>
            <a:r>
              <a:rPr lang="en-US" dirty="0"/>
              <a:t> folder.</a:t>
            </a:r>
          </a:p>
          <a:p>
            <a:r>
              <a:rPr lang="en-US" dirty="0"/>
              <a:t>You'll copy files to your home directory temporarily.</a:t>
            </a:r>
          </a:p>
          <a:p>
            <a:r>
              <a:rPr lang="en-US" dirty="0"/>
              <a:t>You'll keep active policies and delete old ones.</a:t>
            </a:r>
          </a:p>
          <a:p>
            <a:r>
              <a:rPr lang="en-US" dirty="0"/>
              <a:t>You'll rename </a:t>
            </a:r>
            <a:r>
              <a:rPr lang="en-US" dirty="0">
                <a:latin typeface="Cutive Mono" panose="020B0604020202020204" charset="0"/>
              </a:rPr>
              <a:t>aups</a:t>
            </a:r>
            <a:r>
              <a:rPr lang="en-US" dirty="0"/>
              <a:t> to </a:t>
            </a:r>
            <a:r>
              <a:rPr lang="en-US" dirty="0">
                <a:latin typeface="Cutive Mono" panose="020B0604020202020204" charset="0"/>
              </a:rPr>
              <a:t>policies</a:t>
            </a:r>
            <a:r>
              <a:rPr lang="en-US" dirty="0"/>
              <a:t> to be more general.</a:t>
            </a:r>
          </a:p>
          <a:p>
            <a:r>
              <a:rPr lang="en-US" dirty="0"/>
              <a:t>You'll add some placeholders for future policy files.</a:t>
            </a:r>
          </a:p>
        </p:txBody>
      </p:sp>
      <p:sp>
        <p:nvSpPr>
          <p:cNvPr id="5" name="Title 4">
            <a:extLst>
              <a:ext uri="{FF2B5EF4-FFF2-40B4-BE49-F238E27FC236}">
                <a16:creationId xmlns:a16="http://schemas.microsoft.com/office/drawing/2014/main" id="{CE60A8DE-24D8-4313-B778-182B0B7B71C4}"/>
              </a:ext>
            </a:extLst>
          </p:cNvPr>
          <p:cNvSpPr>
            <a:spLocks noGrp="1"/>
          </p:cNvSpPr>
          <p:nvPr>
            <p:ph type="title"/>
          </p:nvPr>
        </p:nvSpPr>
        <p:spPr/>
        <p:txBody>
          <a:bodyPr/>
          <a:lstStyle/>
          <a:p>
            <a:r>
              <a:rPr lang="en-US" dirty="0"/>
              <a:t>Activity: Manipulating Files and Directories</a:t>
            </a:r>
          </a:p>
        </p:txBody>
      </p:sp>
      <p:sp>
        <p:nvSpPr>
          <p:cNvPr id="4" name="Slide Number Placeholder 3">
            <a:extLst>
              <a:ext uri="{FF2B5EF4-FFF2-40B4-BE49-F238E27FC236}">
                <a16:creationId xmlns:a16="http://schemas.microsoft.com/office/drawing/2014/main" id="{0779B1D8-37E5-4740-92B6-C2022EFA26BA}"/>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Tree>
    <p:extLst>
      <p:ext uri="{BB962C8B-B14F-4D97-AF65-F5344CB8AC3E}">
        <p14:creationId xmlns:p14="http://schemas.microsoft.com/office/powerpoint/2010/main" val="1321246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B9CE-AFF0-C044-AFE9-3ACB6917C692}"/>
              </a:ext>
            </a:extLst>
          </p:cNvPr>
          <p:cNvSpPr>
            <a:spLocks noGrp="1"/>
          </p:cNvSpPr>
          <p:nvPr>
            <p:ph type="title"/>
          </p:nvPr>
        </p:nvSpPr>
        <p:spPr/>
        <p:txBody>
          <a:bodyPr/>
          <a:lstStyle/>
          <a:p>
            <a:r>
              <a:rPr lang="en-US" dirty="0"/>
              <a:t>Topic D: Process Text Files</a:t>
            </a:r>
          </a:p>
        </p:txBody>
      </p:sp>
      <p:sp>
        <p:nvSpPr>
          <p:cNvPr id="3" name="Slide Number Placeholder 2">
            <a:extLst>
              <a:ext uri="{FF2B5EF4-FFF2-40B4-BE49-F238E27FC236}">
                <a16:creationId xmlns:a16="http://schemas.microsoft.com/office/drawing/2014/main" id="{EDFD1BBC-A3A0-D545-ACD8-2F1CBF1641C0}"/>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
        <p:nvSpPr>
          <p:cNvPr id="4" name="Content Placeholder 3">
            <a:extLst>
              <a:ext uri="{FF2B5EF4-FFF2-40B4-BE49-F238E27FC236}">
                <a16:creationId xmlns:a16="http://schemas.microsoft.com/office/drawing/2014/main" id="{CD519D46-F862-0A46-99EC-D7B1B276DDE6}"/>
              </a:ext>
            </a:extLst>
          </p:cNvPr>
          <p:cNvSpPr>
            <a:spLocks noGrp="1"/>
          </p:cNvSpPr>
          <p:nvPr>
            <p:ph idx="1"/>
          </p:nvPr>
        </p:nvSpPr>
        <p:spPr>
          <a:xfrm>
            <a:off x="1020903" y="813789"/>
            <a:ext cx="7781173" cy="3488705"/>
          </a:xfrm>
        </p:spPr>
        <p:txBody>
          <a:bodyPr/>
          <a:lstStyle/>
          <a:p>
            <a:pPr marL="0" indent="0">
              <a:buNone/>
            </a:pPr>
            <a:r>
              <a:rPr lang="en-US" dirty="0"/>
              <a:t>Exam Objectives:</a:t>
            </a:r>
          </a:p>
          <a:p>
            <a:r>
              <a:rPr lang="en-US" dirty="0"/>
              <a:t>2.3 Given a scenario, create, modify, and redirect files.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8133" y="81378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183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E4DD-1B41-4CC5-9751-49EB068D234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echo</a:t>
            </a:r>
            <a:r>
              <a:rPr lang="en-US" dirty="0"/>
              <a:t> Command (Slide 1 of 2)</a:t>
            </a:r>
          </a:p>
        </p:txBody>
      </p:sp>
      <p:sp>
        <p:nvSpPr>
          <p:cNvPr id="3" name="Slide Number Placeholder 2">
            <a:extLst>
              <a:ext uri="{FF2B5EF4-FFF2-40B4-BE49-F238E27FC236}">
                <a16:creationId xmlns:a16="http://schemas.microsoft.com/office/drawing/2014/main" id="{7A7AA888-8EFF-452E-96D2-E92580096F3D}"/>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
        <p:nvSpPr>
          <p:cNvPr id="4" name="Content Placeholder 3">
            <a:extLst>
              <a:ext uri="{FF2B5EF4-FFF2-40B4-BE49-F238E27FC236}">
                <a16:creationId xmlns:a16="http://schemas.microsoft.com/office/drawing/2014/main" id="{5F484F95-7B38-44DB-B14E-A08FB8706AC1}"/>
              </a:ext>
            </a:extLst>
          </p:cNvPr>
          <p:cNvSpPr>
            <a:spLocks noGrp="1"/>
          </p:cNvSpPr>
          <p:nvPr>
            <p:ph idx="1"/>
          </p:nvPr>
        </p:nvSpPr>
        <p:spPr/>
        <p:txBody>
          <a:bodyPr/>
          <a:lstStyle/>
          <a:p>
            <a:r>
              <a:rPr lang="en-US" dirty="0"/>
              <a:t>Used to display line of text at the terminal.</a:t>
            </a:r>
          </a:p>
          <a:p>
            <a:r>
              <a:rPr lang="en-US" dirty="0"/>
              <a:t>Can also be used to write text to a file.</a:t>
            </a:r>
          </a:p>
          <a:p>
            <a:pPr lvl="1"/>
            <a:r>
              <a:rPr lang="en-US" dirty="0"/>
              <a:t>Uses redirection.</a:t>
            </a:r>
          </a:p>
        </p:txBody>
      </p:sp>
    </p:spTree>
    <p:extLst>
      <p:ext uri="{BB962C8B-B14F-4D97-AF65-F5344CB8AC3E}">
        <p14:creationId xmlns:p14="http://schemas.microsoft.com/office/powerpoint/2010/main" val="1839075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6DD36-97CC-4672-B999-4A810E7DD5D1}"/>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echo</a:t>
            </a:r>
            <a:r>
              <a:rPr lang="en-US" dirty="0"/>
              <a:t> Command (Slide 2 of 2)</a:t>
            </a:r>
          </a:p>
        </p:txBody>
      </p:sp>
      <p:sp>
        <p:nvSpPr>
          <p:cNvPr id="3" name="Slide Number Placeholder 2">
            <a:extLst>
              <a:ext uri="{FF2B5EF4-FFF2-40B4-BE49-F238E27FC236}">
                <a16:creationId xmlns:a16="http://schemas.microsoft.com/office/drawing/2014/main" id="{5E8143AF-A375-4209-8AA7-6DCAC023F890}"/>
              </a:ext>
            </a:extLst>
          </p:cNvPr>
          <p:cNvSpPr>
            <a:spLocks noGrp="1"/>
          </p:cNvSpPr>
          <p:nvPr>
            <p:ph type="sldNum" sz="quarter" idx="4"/>
          </p:nvPr>
        </p:nvSpPr>
        <p:spPr/>
        <p:txBody>
          <a:bodyPr/>
          <a:lstStyle/>
          <a:p>
            <a:fld id="{2066355A-084C-D24E-9AD2-7E4FC41EA627}" type="slidenum">
              <a:rPr lang="en-US" smtClean="0"/>
              <a:pPr/>
              <a:t>68</a:t>
            </a:fld>
            <a:endParaRPr lang="en-US" dirty="0"/>
          </a:p>
        </p:txBody>
      </p:sp>
      <p:pic>
        <p:nvPicPr>
          <p:cNvPr id="4" name="Picture 3">
            <a:extLst>
              <a:ext uri="{FF2B5EF4-FFF2-40B4-BE49-F238E27FC236}">
                <a16:creationId xmlns:a16="http://schemas.microsoft.com/office/drawing/2014/main" id="{63BF369D-E02F-4D5C-95D6-2E96D28B405E}"/>
              </a:ext>
            </a:extLst>
          </p:cNvPr>
          <p:cNvPicPr>
            <a:picLocks noChangeAspect="1"/>
          </p:cNvPicPr>
          <p:nvPr/>
        </p:nvPicPr>
        <p:blipFill>
          <a:blip r:embed="rId2"/>
          <a:stretch>
            <a:fillRect/>
          </a:stretch>
        </p:blipFill>
        <p:spPr>
          <a:xfrm>
            <a:off x="1141691" y="1041250"/>
            <a:ext cx="6860619" cy="3322203"/>
          </a:xfrm>
          <a:prstGeom prst="rect">
            <a:avLst/>
          </a:prstGeom>
        </p:spPr>
      </p:pic>
    </p:spTree>
    <p:extLst>
      <p:ext uri="{BB962C8B-B14F-4D97-AF65-F5344CB8AC3E}">
        <p14:creationId xmlns:p14="http://schemas.microsoft.com/office/powerpoint/2010/main" val="3918744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E90F-8454-43A7-A844-F92A71343DC3}"/>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tr</a:t>
            </a:r>
            <a:r>
              <a:rPr lang="en-US" dirty="0"/>
              <a:t> Command</a:t>
            </a:r>
          </a:p>
        </p:txBody>
      </p:sp>
      <p:sp>
        <p:nvSpPr>
          <p:cNvPr id="3" name="Slide Number Placeholder 2">
            <a:extLst>
              <a:ext uri="{FF2B5EF4-FFF2-40B4-BE49-F238E27FC236}">
                <a16:creationId xmlns:a16="http://schemas.microsoft.com/office/drawing/2014/main" id="{0E32FCB1-89B8-4C68-B6C6-E87D4A91738D}"/>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
        <p:nvSpPr>
          <p:cNvPr id="4" name="Content Placeholder 3">
            <a:extLst>
              <a:ext uri="{FF2B5EF4-FFF2-40B4-BE49-F238E27FC236}">
                <a16:creationId xmlns:a16="http://schemas.microsoft.com/office/drawing/2014/main" id="{041E86DA-0145-4A05-80F6-589AB44F7929}"/>
              </a:ext>
            </a:extLst>
          </p:cNvPr>
          <p:cNvSpPr>
            <a:spLocks noGrp="1"/>
          </p:cNvSpPr>
          <p:nvPr>
            <p:ph idx="1"/>
          </p:nvPr>
        </p:nvSpPr>
        <p:spPr/>
        <p:txBody>
          <a:bodyPr/>
          <a:lstStyle/>
          <a:p>
            <a:r>
              <a:rPr lang="en-US" dirty="0"/>
              <a:t>Used to translate string of characters.</a:t>
            </a:r>
          </a:p>
          <a:p>
            <a:r>
              <a:rPr lang="en-US" dirty="0"/>
              <a:t>Usually used to change cases of letters.</a:t>
            </a:r>
          </a:p>
          <a:p>
            <a:r>
              <a:rPr lang="en-US" dirty="0"/>
              <a:t>Acts only on stream; can't change file contents directly.</a:t>
            </a:r>
          </a:p>
          <a:p>
            <a:pPr lvl="1"/>
            <a:r>
              <a:rPr lang="en-US" dirty="0"/>
              <a:t>Requires redirection.</a:t>
            </a:r>
          </a:p>
        </p:txBody>
      </p:sp>
    </p:spTree>
    <p:extLst>
      <p:ext uri="{BB962C8B-B14F-4D97-AF65-F5344CB8AC3E}">
        <p14:creationId xmlns:p14="http://schemas.microsoft.com/office/powerpoint/2010/main" val="124347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BE1D-2E2A-42F6-BE3B-977AF250F818}"/>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vim</a:t>
            </a:r>
            <a:r>
              <a:rPr lang="en-US" dirty="0"/>
              <a:t> Command</a:t>
            </a:r>
          </a:p>
        </p:txBody>
      </p:sp>
      <p:sp>
        <p:nvSpPr>
          <p:cNvPr id="4" name="Slide Number Placeholder 3">
            <a:extLst>
              <a:ext uri="{FF2B5EF4-FFF2-40B4-BE49-F238E27FC236}">
                <a16:creationId xmlns:a16="http://schemas.microsoft.com/office/drawing/2014/main" id="{BE450514-6D77-414F-AB43-BF3133488E0D}"/>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6" name="Content Placeholder 5">
            <a:extLst>
              <a:ext uri="{FF2B5EF4-FFF2-40B4-BE49-F238E27FC236}">
                <a16:creationId xmlns:a16="http://schemas.microsoft.com/office/drawing/2014/main" id="{D1E059FA-8766-433A-8E62-7E12413BFD54}"/>
              </a:ext>
            </a:extLst>
          </p:cNvPr>
          <p:cNvSpPr>
            <a:spLocks noGrp="1"/>
          </p:cNvSpPr>
          <p:nvPr>
            <p:ph idx="1"/>
          </p:nvPr>
        </p:nvSpPr>
        <p:spPr/>
        <p:txBody>
          <a:bodyPr/>
          <a:lstStyle/>
          <a:p>
            <a:r>
              <a:rPr lang="en-US" dirty="0"/>
              <a:t>Invokes Vim text editor.</a:t>
            </a:r>
          </a:p>
          <a:p>
            <a:r>
              <a:rPr lang="en-US" dirty="0">
                <a:latin typeface="Cutive Mono" panose="020B0604020202020204" charset="0"/>
                <a:cs typeface="Courier New" panose="02070309020205020404" pitchFamily="49" charset="0"/>
              </a:rPr>
              <a:t>vi</a:t>
            </a:r>
            <a:r>
              <a:rPr lang="en-US" dirty="0"/>
              <a:t> redirects to Vim.</a:t>
            </a:r>
          </a:p>
          <a:p>
            <a:r>
              <a:rPr lang="en-US" dirty="0"/>
              <a:t>Without an argument, command opens welcome screen.</a:t>
            </a:r>
          </a:p>
          <a:p>
            <a:r>
              <a:rPr lang="en-US" dirty="0"/>
              <a:t>Use </a:t>
            </a:r>
            <a:r>
              <a:rPr lang="en-US" dirty="0">
                <a:latin typeface="Cutive Mono" panose="020B0604020202020204" charset="0"/>
                <a:cs typeface="Courier New" panose="02070309020205020404" pitchFamily="49" charset="0"/>
              </a:rPr>
              <a:t>vim {file name}</a:t>
            </a:r>
            <a:r>
              <a:rPr lang="en-US" dirty="0"/>
              <a:t> syntax to open a file.</a:t>
            </a:r>
          </a:p>
          <a:p>
            <a:pPr lvl="1"/>
            <a:r>
              <a:rPr lang="en-US" dirty="0"/>
              <a:t>If no file exists, Vim creates one with that name and opens it.</a:t>
            </a:r>
          </a:p>
          <a:p>
            <a:r>
              <a:rPr lang="en-US" dirty="0"/>
              <a:t>Supports multiple files opened simultaneously.</a:t>
            </a:r>
          </a:p>
        </p:txBody>
      </p:sp>
    </p:spTree>
    <p:extLst>
      <p:ext uri="{BB962C8B-B14F-4D97-AF65-F5344CB8AC3E}">
        <p14:creationId xmlns:p14="http://schemas.microsoft.com/office/powerpoint/2010/main" val="355413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6065-6B3C-43CB-AC9F-DBC34A982869}"/>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wc</a:t>
            </a:r>
            <a:r>
              <a:rPr lang="en-US" dirty="0"/>
              <a:t> Command (Slide 1 of 2)</a:t>
            </a:r>
          </a:p>
        </p:txBody>
      </p:sp>
      <p:sp>
        <p:nvSpPr>
          <p:cNvPr id="3" name="Slide Number Placeholder 2">
            <a:extLst>
              <a:ext uri="{FF2B5EF4-FFF2-40B4-BE49-F238E27FC236}">
                <a16:creationId xmlns:a16="http://schemas.microsoft.com/office/drawing/2014/main" id="{1BDBA020-A87A-4518-A126-C85BCDE34652}"/>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
        <p:nvSpPr>
          <p:cNvPr id="4" name="Content Placeholder 3">
            <a:extLst>
              <a:ext uri="{FF2B5EF4-FFF2-40B4-BE49-F238E27FC236}">
                <a16:creationId xmlns:a16="http://schemas.microsoft.com/office/drawing/2014/main" id="{73B914DB-15FB-40A5-8DCA-82098FE699B6}"/>
              </a:ext>
            </a:extLst>
          </p:cNvPr>
          <p:cNvSpPr>
            <a:spLocks noGrp="1"/>
          </p:cNvSpPr>
          <p:nvPr>
            <p:ph idx="1"/>
          </p:nvPr>
        </p:nvSpPr>
        <p:spPr/>
        <p:txBody>
          <a:bodyPr/>
          <a:lstStyle/>
          <a:p>
            <a:r>
              <a:rPr lang="en-US" dirty="0"/>
              <a:t>Used to count number of lines, words, and characters in a file.</a:t>
            </a:r>
          </a:p>
          <a:p>
            <a:r>
              <a:rPr lang="en-US" dirty="0"/>
              <a:t>With multiple files, </a:t>
            </a:r>
            <a:r>
              <a:rPr lang="en-US" dirty="0">
                <a:latin typeface="Cutive Mono" panose="020B0604020202020204" charset="0"/>
                <a:cs typeface="Courier New" panose="02070309020205020404" pitchFamily="49" charset="0"/>
              </a:rPr>
              <a:t>wc</a:t>
            </a:r>
            <a:r>
              <a:rPr lang="en-US" dirty="0"/>
              <a:t> displays counts for each file and total for all files.</a:t>
            </a:r>
          </a:p>
        </p:txBody>
      </p:sp>
    </p:spTree>
    <p:extLst>
      <p:ext uri="{BB962C8B-B14F-4D97-AF65-F5344CB8AC3E}">
        <p14:creationId xmlns:p14="http://schemas.microsoft.com/office/powerpoint/2010/main" val="2337869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AB6716-15D1-47D3-81E7-7D65E0897AEF}"/>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wc</a:t>
            </a:r>
            <a:r>
              <a:rPr lang="en-US" dirty="0"/>
              <a:t> Command (Slide 2 of 2)</a:t>
            </a:r>
          </a:p>
        </p:txBody>
      </p:sp>
      <p:sp>
        <p:nvSpPr>
          <p:cNvPr id="3" name="Slide Number Placeholder 2">
            <a:extLst>
              <a:ext uri="{FF2B5EF4-FFF2-40B4-BE49-F238E27FC236}">
                <a16:creationId xmlns:a16="http://schemas.microsoft.com/office/drawing/2014/main" id="{9521619F-4420-44AA-8333-ABA2EBAFB76D}"/>
              </a:ext>
            </a:extLst>
          </p:cNvPr>
          <p:cNvSpPr>
            <a:spLocks noGrp="1"/>
          </p:cNvSpPr>
          <p:nvPr>
            <p:ph type="sldNum" sz="quarter" idx="4"/>
          </p:nvPr>
        </p:nvSpPr>
        <p:spPr/>
        <p:txBody>
          <a:bodyPr/>
          <a:lstStyle/>
          <a:p>
            <a:fld id="{2066355A-084C-D24E-9AD2-7E4FC41EA627}" type="slidenum">
              <a:rPr lang="en-US" smtClean="0"/>
              <a:pPr/>
              <a:t>71</a:t>
            </a:fld>
            <a:endParaRPr lang="en-US" dirty="0"/>
          </a:p>
        </p:txBody>
      </p:sp>
      <p:pic>
        <p:nvPicPr>
          <p:cNvPr id="4" name="Picture 3">
            <a:extLst>
              <a:ext uri="{FF2B5EF4-FFF2-40B4-BE49-F238E27FC236}">
                <a16:creationId xmlns:a16="http://schemas.microsoft.com/office/drawing/2014/main" id="{725EF39B-D9D2-4CD1-AE02-46DEA14B799C}"/>
              </a:ext>
            </a:extLst>
          </p:cNvPr>
          <p:cNvPicPr>
            <a:picLocks noChangeAspect="1"/>
          </p:cNvPicPr>
          <p:nvPr/>
        </p:nvPicPr>
        <p:blipFill>
          <a:blip r:embed="rId2"/>
          <a:stretch>
            <a:fillRect/>
          </a:stretch>
        </p:blipFill>
        <p:spPr>
          <a:xfrm>
            <a:off x="1350734" y="793220"/>
            <a:ext cx="6442532" cy="3557059"/>
          </a:xfrm>
          <a:prstGeom prst="rect">
            <a:avLst/>
          </a:prstGeom>
        </p:spPr>
      </p:pic>
    </p:spTree>
    <p:extLst>
      <p:ext uri="{BB962C8B-B14F-4D97-AF65-F5344CB8AC3E}">
        <p14:creationId xmlns:p14="http://schemas.microsoft.com/office/powerpoint/2010/main" val="1225913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3677-D482-4DDF-842B-80A714846E7E}"/>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sort</a:t>
            </a:r>
            <a:r>
              <a:rPr lang="en-US" dirty="0"/>
              <a:t> Command (Slide 1 of 2)</a:t>
            </a:r>
          </a:p>
        </p:txBody>
      </p:sp>
      <p:sp>
        <p:nvSpPr>
          <p:cNvPr id="3" name="Slide Number Placeholder 2">
            <a:extLst>
              <a:ext uri="{FF2B5EF4-FFF2-40B4-BE49-F238E27FC236}">
                <a16:creationId xmlns:a16="http://schemas.microsoft.com/office/drawing/2014/main" id="{9B90B42F-6C43-4A68-9238-0C55BA7FDAB8}"/>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
        <p:nvSpPr>
          <p:cNvPr id="4" name="Content Placeholder 3">
            <a:extLst>
              <a:ext uri="{FF2B5EF4-FFF2-40B4-BE49-F238E27FC236}">
                <a16:creationId xmlns:a16="http://schemas.microsoft.com/office/drawing/2014/main" id="{93499232-C958-49A9-B1B8-9DAC97A6F515}"/>
              </a:ext>
            </a:extLst>
          </p:cNvPr>
          <p:cNvSpPr>
            <a:spLocks noGrp="1"/>
          </p:cNvSpPr>
          <p:nvPr>
            <p:ph idx="1"/>
          </p:nvPr>
        </p:nvSpPr>
        <p:spPr/>
        <p:txBody>
          <a:bodyPr/>
          <a:lstStyle/>
          <a:p>
            <a:r>
              <a:rPr lang="en-US" dirty="0"/>
              <a:t>Arranges the lines in a file.</a:t>
            </a:r>
          </a:p>
        </p:txBody>
      </p:sp>
      <p:graphicFrame>
        <p:nvGraphicFramePr>
          <p:cNvPr id="5" name="Group 23">
            <a:extLst>
              <a:ext uri="{FF2B5EF4-FFF2-40B4-BE49-F238E27FC236}">
                <a16:creationId xmlns:a16="http://schemas.microsoft.com/office/drawing/2014/main" id="{AA55DDF1-193E-4950-B955-8A2B23C293F0}"/>
              </a:ext>
            </a:extLst>
          </p:cNvPr>
          <p:cNvGraphicFramePr>
            <a:graphicFrameLocks noGrp="1"/>
          </p:cNvGraphicFramePr>
          <p:nvPr>
            <p:extLst>
              <p:ext uri="{D42A27DB-BD31-4B8C-83A1-F6EECF244321}">
                <p14:modId xmlns:p14="http://schemas.microsoft.com/office/powerpoint/2010/main" val="1772742331"/>
              </p:ext>
            </p:extLst>
          </p:nvPr>
        </p:nvGraphicFramePr>
        <p:xfrm>
          <a:off x="1503822" y="1858654"/>
          <a:ext cx="6136357" cy="1972480"/>
        </p:xfrm>
        <a:graphic>
          <a:graphicData uri="http://schemas.openxmlformats.org/drawingml/2006/table">
            <a:tbl>
              <a:tblPr/>
              <a:tblGrid>
                <a:gridCol w="1848978">
                  <a:extLst>
                    <a:ext uri="{9D8B030D-6E8A-4147-A177-3AD203B41FA5}">
                      <a16:colId xmlns:a16="http://schemas.microsoft.com/office/drawing/2014/main" val="20000"/>
                    </a:ext>
                  </a:extLst>
                </a:gridCol>
                <a:gridCol w="4287379">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-k{column numbers}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Specify field values.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Compare and sort lines based on string numerical value.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Sort fields in descending order.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-t{delimiter}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Separate one field from another.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bl>
          </a:graphicData>
        </a:graphic>
      </p:graphicFrame>
    </p:spTree>
    <p:extLst>
      <p:ext uri="{BB962C8B-B14F-4D97-AF65-F5344CB8AC3E}">
        <p14:creationId xmlns:p14="http://schemas.microsoft.com/office/powerpoint/2010/main" val="4254686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D3DF9D-5CF9-4292-BE5B-41A99658E191}"/>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sort</a:t>
            </a:r>
            <a:r>
              <a:rPr lang="en-US" dirty="0"/>
              <a:t> Command (Slide 2 of 2)</a:t>
            </a:r>
          </a:p>
        </p:txBody>
      </p:sp>
      <p:sp>
        <p:nvSpPr>
          <p:cNvPr id="3" name="Slide Number Placeholder 2">
            <a:extLst>
              <a:ext uri="{FF2B5EF4-FFF2-40B4-BE49-F238E27FC236}">
                <a16:creationId xmlns:a16="http://schemas.microsoft.com/office/drawing/2014/main" id="{4141228D-E576-4C6F-9828-757EA3C99B2B}"/>
              </a:ext>
            </a:extLst>
          </p:cNvPr>
          <p:cNvSpPr>
            <a:spLocks noGrp="1"/>
          </p:cNvSpPr>
          <p:nvPr>
            <p:ph type="sldNum" sz="quarter" idx="4"/>
          </p:nvPr>
        </p:nvSpPr>
        <p:spPr/>
        <p:txBody>
          <a:bodyPr/>
          <a:lstStyle/>
          <a:p>
            <a:fld id="{2066355A-084C-D24E-9AD2-7E4FC41EA627}" type="slidenum">
              <a:rPr lang="en-US" smtClean="0"/>
              <a:pPr/>
              <a:t>73</a:t>
            </a:fld>
            <a:endParaRPr lang="en-US" dirty="0"/>
          </a:p>
        </p:txBody>
      </p:sp>
      <p:pic>
        <p:nvPicPr>
          <p:cNvPr id="4" name="Picture 3">
            <a:extLst>
              <a:ext uri="{FF2B5EF4-FFF2-40B4-BE49-F238E27FC236}">
                <a16:creationId xmlns:a16="http://schemas.microsoft.com/office/drawing/2014/main" id="{C910A98E-B2E8-4BF5-B0ED-806EC004CE4F}"/>
              </a:ext>
            </a:extLst>
          </p:cNvPr>
          <p:cNvPicPr>
            <a:picLocks noChangeAspect="1"/>
          </p:cNvPicPr>
          <p:nvPr/>
        </p:nvPicPr>
        <p:blipFill>
          <a:blip r:embed="rId2"/>
          <a:stretch>
            <a:fillRect/>
          </a:stretch>
        </p:blipFill>
        <p:spPr>
          <a:xfrm>
            <a:off x="1183101" y="1057292"/>
            <a:ext cx="6777799" cy="3282098"/>
          </a:xfrm>
          <a:prstGeom prst="rect">
            <a:avLst/>
          </a:prstGeom>
        </p:spPr>
      </p:pic>
    </p:spTree>
    <p:extLst>
      <p:ext uri="{BB962C8B-B14F-4D97-AF65-F5344CB8AC3E}">
        <p14:creationId xmlns:p14="http://schemas.microsoft.com/office/powerpoint/2010/main" val="229587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1FCD-36E1-4524-A6C3-33FE2A5614F8}"/>
              </a:ext>
            </a:extLst>
          </p:cNvPr>
          <p:cNvSpPr>
            <a:spLocks noGrp="1"/>
          </p:cNvSpPr>
          <p:nvPr>
            <p:ph type="title"/>
          </p:nvPr>
        </p:nvSpPr>
        <p:spPr/>
        <p:txBody>
          <a:bodyPr/>
          <a:lstStyle/>
          <a:p>
            <a:r>
              <a:rPr lang="en-US" dirty="0"/>
              <a:t>The </a:t>
            </a:r>
            <a:r>
              <a:rPr lang="en-US" sz="2000" dirty="0">
                <a:latin typeface="Cutive Mono" panose="020B0604020202020204" charset="0"/>
                <a:cs typeface="Courier New" panose="02070309020205020404" pitchFamily="49" charset="0"/>
              </a:rPr>
              <a:t>cut</a:t>
            </a:r>
            <a:r>
              <a:rPr lang="en-US" dirty="0"/>
              <a:t> Command (Slide 1 of 2)</a:t>
            </a:r>
          </a:p>
        </p:txBody>
      </p:sp>
      <p:sp>
        <p:nvSpPr>
          <p:cNvPr id="3" name="Slide Number Placeholder 2">
            <a:extLst>
              <a:ext uri="{FF2B5EF4-FFF2-40B4-BE49-F238E27FC236}">
                <a16:creationId xmlns:a16="http://schemas.microsoft.com/office/drawing/2014/main" id="{AA95E40D-C9DE-4916-BFDB-9421F9F82B83}"/>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
        <p:nvSpPr>
          <p:cNvPr id="4" name="Content Placeholder 3">
            <a:extLst>
              <a:ext uri="{FF2B5EF4-FFF2-40B4-BE49-F238E27FC236}">
                <a16:creationId xmlns:a16="http://schemas.microsoft.com/office/drawing/2014/main" id="{EF9D324D-F1F2-4E14-8A41-564C8D7D7BC8}"/>
              </a:ext>
            </a:extLst>
          </p:cNvPr>
          <p:cNvSpPr>
            <a:spLocks noGrp="1"/>
          </p:cNvSpPr>
          <p:nvPr>
            <p:ph idx="1"/>
          </p:nvPr>
        </p:nvSpPr>
        <p:spPr/>
        <p:txBody>
          <a:bodyPr/>
          <a:lstStyle/>
          <a:p>
            <a:r>
              <a:rPr lang="en-US" dirty="0"/>
              <a:t>Extracts specified lines of text from a file.</a:t>
            </a:r>
          </a:p>
        </p:txBody>
      </p:sp>
      <p:graphicFrame>
        <p:nvGraphicFramePr>
          <p:cNvPr id="5" name="Group 23">
            <a:extLst>
              <a:ext uri="{FF2B5EF4-FFF2-40B4-BE49-F238E27FC236}">
                <a16:creationId xmlns:a16="http://schemas.microsoft.com/office/drawing/2014/main" id="{14758AA1-6F52-496E-9BB7-D905C039A30A}"/>
              </a:ext>
            </a:extLst>
          </p:cNvPr>
          <p:cNvGraphicFramePr>
            <a:graphicFrameLocks noGrp="1"/>
          </p:cNvGraphicFramePr>
          <p:nvPr>
            <p:extLst>
              <p:ext uri="{D42A27DB-BD31-4B8C-83A1-F6EECF244321}">
                <p14:modId xmlns:p14="http://schemas.microsoft.com/office/powerpoint/2010/main" val="3132842074"/>
              </p:ext>
            </p:extLst>
          </p:nvPr>
        </p:nvGraphicFramePr>
        <p:xfrm>
          <a:off x="1158008" y="2011055"/>
          <a:ext cx="6827984" cy="1972480"/>
        </p:xfrm>
        <a:graphic>
          <a:graphicData uri="http://schemas.openxmlformats.org/drawingml/2006/table">
            <a:tbl>
              <a:tblPr/>
              <a:tblGrid>
                <a:gridCol w="1881971">
                  <a:extLst>
                    <a:ext uri="{9D8B030D-6E8A-4147-A177-3AD203B41FA5}">
                      <a16:colId xmlns:a16="http://schemas.microsoft.com/office/drawing/2014/main" val="20000"/>
                    </a:ext>
                  </a:extLst>
                </a:gridCol>
                <a:gridCol w="4946013">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Specify the number of the character to cut from each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-d{delimiter}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Separate one field from another.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-f{field numbers}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Specify field numbers to cut on as separated by delimiter.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Suppress line if delimiter is not found.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bl>
          </a:graphicData>
        </a:graphic>
      </p:graphicFrame>
    </p:spTree>
    <p:extLst>
      <p:ext uri="{BB962C8B-B14F-4D97-AF65-F5344CB8AC3E}">
        <p14:creationId xmlns:p14="http://schemas.microsoft.com/office/powerpoint/2010/main" val="1841566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FB35BA-F14B-411D-9735-9CEEC09C1C3B}"/>
              </a:ext>
            </a:extLst>
          </p:cNvPr>
          <p:cNvSpPr>
            <a:spLocks noGrp="1"/>
          </p:cNvSpPr>
          <p:nvPr>
            <p:ph type="title"/>
          </p:nvPr>
        </p:nvSpPr>
        <p:spPr/>
        <p:txBody>
          <a:bodyPr/>
          <a:lstStyle/>
          <a:p>
            <a:r>
              <a:rPr lang="en-US" dirty="0"/>
              <a:t>The </a:t>
            </a:r>
            <a:r>
              <a:rPr lang="en-US" sz="2000" dirty="0">
                <a:latin typeface="Cutive Mono" panose="020B0604020202020204" charset="0"/>
                <a:cs typeface="Courier New" panose="02070309020205020404" pitchFamily="49" charset="0"/>
              </a:rPr>
              <a:t>cut</a:t>
            </a:r>
            <a:r>
              <a:rPr lang="en-US" dirty="0"/>
              <a:t> Command (Slide 2 of 2)</a:t>
            </a:r>
          </a:p>
        </p:txBody>
      </p:sp>
      <p:sp>
        <p:nvSpPr>
          <p:cNvPr id="3" name="Slide Number Placeholder 2">
            <a:extLst>
              <a:ext uri="{FF2B5EF4-FFF2-40B4-BE49-F238E27FC236}">
                <a16:creationId xmlns:a16="http://schemas.microsoft.com/office/drawing/2014/main" id="{674B422F-0961-4248-BEE1-9A8EB557AB09}"/>
              </a:ext>
            </a:extLst>
          </p:cNvPr>
          <p:cNvSpPr>
            <a:spLocks noGrp="1"/>
          </p:cNvSpPr>
          <p:nvPr>
            <p:ph type="sldNum" sz="quarter" idx="4"/>
          </p:nvPr>
        </p:nvSpPr>
        <p:spPr/>
        <p:txBody>
          <a:bodyPr/>
          <a:lstStyle/>
          <a:p>
            <a:fld id="{2066355A-084C-D24E-9AD2-7E4FC41EA627}" type="slidenum">
              <a:rPr lang="en-US" smtClean="0"/>
              <a:pPr/>
              <a:t>75</a:t>
            </a:fld>
            <a:endParaRPr lang="en-US" dirty="0"/>
          </a:p>
        </p:txBody>
      </p:sp>
      <p:pic>
        <p:nvPicPr>
          <p:cNvPr id="4" name="Picture 3">
            <a:extLst>
              <a:ext uri="{FF2B5EF4-FFF2-40B4-BE49-F238E27FC236}">
                <a16:creationId xmlns:a16="http://schemas.microsoft.com/office/drawing/2014/main" id="{BD7F6769-5AAD-44B8-B63D-E40B337E9B92}"/>
              </a:ext>
            </a:extLst>
          </p:cNvPr>
          <p:cNvPicPr>
            <a:picLocks noChangeAspect="1"/>
          </p:cNvPicPr>
          <p:nvPr/>
        </p:nvPicPr>
        <p:blipFill>
          <a:blip r:embed="rId2"/>
          <a:stretch>
            <a:fillRect/>
          </a:stretch>
        </p:blipFill>
        <p:spPr>
          <a:xfrm>
            <a:off x="1224343" y="708660"/>
            <a:ext cx="6695315" cy="3696626"/>
          </a:xfrm>
          <a:prstGeom prst="rect">
            <a:avLst/>
          </a:prstGeom>
        </p:spPr>
      </p:pic>
    </p:spTree>
    <p:extLst>
      <p:ext uri="{BB962C8B-B14F-4D97-AF65-F5344CB8AC3E}">
        <p14:creationId xmlns:p14="http://schemas.microsoft.com/office/powerpoint/2010/main" val="207410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D656-6DC4-4851-BA81-F3ECEE206D39}"/>
              </a:ext>
            </a:extLst>
          </p:cNvPr>
          <p:cNvSpPr>
            <a:spLocks noGrp="1"/>
          </p:cNvSpPr>
          <p:nvPr>
            <p:ph type="title"/>
          </p:nvPr>
        </p:nvSpPr>
        <p:spPr/>
        <p:txBody>
          <a:bodyPr/>
          <a:lstStyle/>
          <a:p>
            <a:r>
              <a:rPr lang="en-US" dirty="0"/>
              <a:t>The </a:t>
            </a:r>
            <a:r>
              <a:rPr lang="en-US" dirty="0">
                <a:latin typeface="Cutive Mono" panose="020B0604020202020204" charset="0"/>
              </a:rPr>
              <a:t>paste</a:t>
            </a:r>
            <a:r>
              <a:rPr lang="en-US" dirty="0"/>
              <a:t> Command (Slide 1 of 2)</a:t>
            </a:r>
          </a:p>
        </p:txBody>
      </p:sp>
      <p:sp>
        <p:nvSpPr>
          <p:cNvPr id="3" name="Slide Number Placeholder 2">
            <a:extLst>
              <a:ext uri="{FF2B5EF4-FFF2-40B4-BE49-F238E27FC236}">
                <a16:creationId xmlns:a16="http://schemas.microsoft.com/office/drawing/2014/main" id="{D491405E-8D10-4588-A02F-0D7439524BF9}"/>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
        <p:nvSpPr>
          <p:cNvPr id="4" name="Content Placeholder 3">
            <a:extLst>
              <a:ext uri="{FF2B5EF4-FFF2-40B4-BE49-F238E27FC236}">
                <a16:creationId xmlns:a16="http://schemas.microsoft.com/office/drawing/2014/main" id="{D22D1C2B-2B75-478E-87DA-19D22DC7AD05}"/>
              </a:ext>
            </a:extLst>
          </p:cNvPr>
          <p:cNvSpPr>
            <a:spLocks noGrp="1"/>
          </p:cNvSpPr>
          <p:nvPr>
            <p:ph idx="1"/>
          </p:nvPr>
        </p:nvSpPr>
        <p:spPr/>
        <p:txBody>
          <a:bodyPr/>
          <a:lstStyle/>
          <a:p>
            <a:r>
              <a:rPr lang="en-US" sz="1600" dirty="0"/>
              <a:t>Used to merge lines from text files horizontally.</a:t>
            </a:r>
          </a:p>
          <a:p>
            <a:r>
              <a:rPr lang="en-US" sz="1600" dirty="0"/>
              <a:t>Each line of first file is a row in first column.</a:t>
            </a:r>
          </a:p>
          <a:p>
            <a:r>
              <a:rPr lang="en-US" sz="1600" dirty="0"/>
              <a:t>Each line of second file is a row in second column.</a:t>
            </a:r>
          </a:p>
          <a:p>
            <a:r>
              <a:rPr lang="en-US" sz="1600" dirty="0"/>
              <a:t>Default delimiter is a tab space; use </a:t>
            </a:r>
            <a:r>
              <a:rPr lang="en-US" sz="1600" dirty="0">
                <a:latin typeface="Cutive Mono" panose="020B0604020202020204" charset="0"/>
              </a:rPr>
              <a:t>-d</a:t>
            </a:r>
            <a:r>
              <a:rPr lang="en-US" sz="1600" dirty="0"/>
              <a:t> option to specify another.</a:t>
            </a:r>
          </a:p>
          <a:p>
            <a:r>
              <a:rPr lang="en-US" sz="1600" dirty="0">
                <a:latin typeface="Cutive Mono" panose="020B0604020202020204" charset="0"/>
              </a:rPr>
              <a:t>cities</a:t>
            </a:r>
            <a:r>
              <a:rPr lang="en-US" sz="1600" dirty="0"/>
              <a:t> file:</a:t>
            </a:r>
          </a:p>
          <a:p>
            <a:pPr marL="342900" lvl="1" indent="0">
              <a:buNone/>
            </a:pPr>
            <a:r>
              <a:rPr lang="en-US" sz="1400" dirty="0">
                <a:latin typeface="Cutive Mono" panose="020B0604020202020204" charset="0"/>
              </a:rPr>
              <a:t>New York</a:t>
            </a:r>
          </a:p>
          <a:p>
            <a:pPr marL="342900" lvl="1" indent="0">
              <a:buNone/>
            </a:pPr>
            <a:r>
              <a:rPr lang="en-US" sz="1400" dirty="0">
                <a:latin typeface="Cutive Mono" panose="020B0604020202020204" charset="0"/>
              </a:rPr>
              <a:t>Tokyo</a:t>
            </a:r>
          </a:p>
          <a:p>
            <a:pPr marL="342900" lvl="1" indent="0">
              <a:buNone/>
            </a:pPr>
            <a:r>
              <a:rPr lang="en-US" sz="1400" dirty="0">
                <a:latin typeface="Cutive Mono" panose="020B0604020202020204" charset="0"/>
              </a:rPr>
              <a:t>London</a:t>
            </a:r>
          </a:p>
          <a:p>
            <a:pPr marL="342900" lvl="1" indent="0">
              <a:buNone/>
            </a:pPr>
            <a:r>
              <a:rPr lang="en-US" sz="1400" dirty="0">
                <a:latin typeface="Cutive Mono" panose="020B0604020202020204" charset="0"/>
              </a:rPr>
              <a:t>Lima</a:t>
            </a:r>
          </a:p>
          <a:p>
            <a:r>
              <a:rPr lang="en-US" sz="1600" dirty="0">
                <a:latin typeface="Cutive Mono" panose="020B0604020202020204" charset="0"/>
              </a:rPr>
              <a:t>countries</a:t>
            </a:r>
            <a:r>
              <a:rPr lang="en-US" sz="1600" dirty="0"/>
              <a:t> file:</a:t>
            </a:r>
          </a:p>
          <a:p>
            <a:pPr marL="342900" lvl="1" indent="0">
              <a:buNone/>
            </a:pPr>
            <a:r>
              <a:rPr lang="en-US" sz="1400" dirty="0">
                <a:latin typeface="Cutive Mono" panose="020B0604020202020204" charset="0"/>
              </a:rPr>
              <a:t>United States</a:t>
            </a:r>
          </a:p>
          <a:p>
            <a:pPr marL="342900" lvl="1" indent="0">
              <a:buNone/>
            </a:pPr>
            <a:r>
              <a:rPr lang="en-US" sz="1400" dirty="0">
                <a:latin typeface="Cutive Mono" panose="020B0604020202020204" charset="0"/>
              </a:rPr>
              <a:t>Japan</a:t>
            </a:r>
          </a:p>
          <a:p>
            <a:pPr marL="342900" lvl="1" indent="0">
              <a:buNone/>
            </a:pPr>
            <a:r>
              <a:rPr lang="en-US" sz="1400" dirty="0">
                <a:latin typeface="Cutive Mono" panose="020B0604020202020204" charset="0"/>
              </a:rPr>
              <a:t>England</a:t>
            </a:r>
          </a:p>
          <a:p>
            <a:pPr marL="342900" lvl="1" indent="0">
              <a:buNone/>
            </a:pPr>
            <a:r>
              <a:rPr lang="en-US" sz="1400" dirty="0">
                <a:latin typeface="Cutive Mono" panose="020B0604020202020204" charset="0"/>
              </a:rPr>
              <a:t>Peru</a:t>
            </a:r>
          </a:p>
        </p:txBody>
      </p:sp>
    </p:spTree>
    <p:extLst>
      <p:ext uri="{BB962C8B-B14F-4D97-AF65-F5344CB8AC3E}">
        <p14:creationId xmlns:p14="http://schemas.microsoft.com/office/powerpoint/2010/main" val="1569459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8FF4-47AF-43AD-99E3-86ECECCAAD47}"/>
              </a:ext>
            </a:extLst>
          </p:cNvPr>
          <p:cNvSpPr>
            <a:spLocks noGrp="1"/>
          </p:cNvSpPr>
          <p:nvPr>
            <p:ph type="title"/>
          </p:nvPr>
        </p:nvSpPr>
        <p:spPr/>
        <p:txBody>
          <a:bodyPr/>
          <a:lstStyle/>
          <a:p>
            <a:r>
              <a:rPr lang="en-US" dirty="0"/>
              <a:t>The </a:t>
            </a:r>
            <a:r>
              <a:rPr lang="en-US" dirty="0">
                <a:latin typeface="Cutive Mono" panose="020B0604020202020204" charset="0"/>
              </a:rPr>
              <a:t>paste</a:t>
            </a:r>
            <a:r>
              <a:rPr lang="en-US" dirty="0"/>
              <a:t> Command (Slide 2 of 2)</a:t>
            </a:r>
          </a:p>
        </p:txBody>
      </p:sp>
      <p:sp>
        <p:nvSpPr>
          <p:cNvPr id="3" name="Slide Number Placeholder 2">
            <a:extLst>
              <a:ext uri="{FF2B5EF4-FFF2-40B4-BE49-F238E27FC236}">
                <a16:creationId xmlns:a16="http://schemas.microsoft.com/office/drawing/2014/main" id="{C621E239-7333-445C-A344-8617D8C7B9B1}"/>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4FFF1CC3-19D4-4A99-8142-3CD9004DBD27}"/>
              </a:ext>
            </a:extLst>
          </p:cNvPr>
          <p:cNvSpPr>
            <a:spLocks noGrp="1"/>
          </p:cNvSpPr>
          <p:nvPr>
            <p:ph idx="1"/>
          </p:nvPr>
        </p:nvSpPr>
        <p:spPr/>
        <p:txBody>
          <a:bodyPr/>
          <a:lstStyle/>
          <a:p>
            <a:r>
              <a:rPr lang="en-US" dirty="0"/>
              <a:t>Output of </a:t>
            </a:r>
            <a:r>
              <a:rPr lang="en-US" dirty="0">
                <a:latin typeface="Cutive Mono" panose="020B0604020202020204" charset="0"/>
              </a:rPr>
              <a:t>paste -d , cities countries</a:t>
            </a:r>
            <a:endParaRPr lang="en-US" dirty="0"/>
          </a:p>
          <a:p>
            <a:pPr marL="342900" lvl="1" indent="0">
              <a:buNone/>
            </a:pPr>
            <a:r>
              <a:rPr lang="en-US" dirty="0">
                <a:latin typeface="Cutive Mono" panose="020B0604020202020204" charset="0"/>
              </a:rPr>
              <a:t>New York,United States</a:t>
            </a:r>
          </a:p>
          <a:p>
            <a:pPr marL="342900" lvl="1" indent="0">
              <a:buNone/>
            </a:pPr>
            <a:r>
              <a:rPr lang="en-US" dirty="0">
                <a:latin typeface="Cutive Mono" panose="020B0604020202020204" charset="0"/>
              </a:rPr>
              <a:t>Tokyo,Japan</a:t>
            </a:r>
          </a:p>
          <a:p>
            <a:pPr marL="342900" lvl="1" indent="0">
              <a:buNone/>
            </a:pPr>
            <a:r>
              <a:rPr lang="en-US" dirty="0">
                <a:latin typeface="Cutive Mono" panose="020B0604020202020204" charset="0"/>
              </a:rPr>
              <a:t>London,England</a:t>
            </a:r>
          </a:p>
          <a:p>
            <a:pPr marL="342900" lvl="1" indent="0">
              <a:buNone/>
            </a:pPr>
            <a:r>
              <a:rPr lang="en-US" dirty="0">
                <a:latin typeface="Cutive Mono" panose="020B0604020202020204" charset="0"/>
              </a:rPr>
              <a:t>Lima,Peru</a:t>
            </a:r>
          </a:p>
        </p:txBody>
      </p:sp>
    </p:spTree>
    <p:extLst>
      <p:ext uri="{BB962C8B-B14F-4D97-AF65-F5344CB8AC3E}">
        <p14:creationId xmlns:p14="http://schemas.microsoft.com/office/powerpoint/2010/main" val="1561905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9DA7-8D5D-46E4-BE8D-8C06E97708B6}"/>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diff</a:t>
            </a:r>
            <a:r>
              <a:rPr lang="en-US" dirty="0"/>
              <a:t> Command (Slide 1 of 2)</a:t>
            </a:r>
          </a:p>
        </p:txBody>
      </p:sp>
      <p:sp>
        <p:nvSpPr>
          <p:cNvPr id="3" name="Slide Number Placeholder 2">
            <a:extLst>
              <a:ext uri="{FF2B5EF4-FFF2-40B4-BE49-F238E27FC236}">
                <a16:creationId xmlns:a16="http://schemas.microsoft.com/office/drawing/2014/main" id="{450BD8FF-EB31-4642-A83D-5FE59350A04F}"/>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4" name="Content Placeholder 3">
            <a:extLst>
              <a:ext uri="{FF2B5EF4-FFF2-40B4-BE49-F238E27FC236}">
                <a16:creationId xmlns:a16="http://schemas.microsoft.com/office/drawing/2014/main" id="{93D8AE5E-2F09-4839-BF70-CA13635760D6}"/>
              </a:ext>
            </a:extLst>
          </p:cNvPr>
          <p:cNvSpPr>
            <a:spLocks noGrp="1"/>
          </p:cNvSpPr>
          <p:nvPr>
            <p:ph idx="1"/>
          </p:nvPr>
        </p:nvSpPr>
        <p:spPr/>
        <p:txBody>
          <a:bodyPr/>
          <a:lstStyle/>
          <a:p>
            <a:r>
              <a:rPr lang="en-US" sz="1600" dirty="0"/>
              <a:t>Compares text files.</a:t>
            </a:r>
          </a:p>
          <a:p>
            <a:r>
              <a:rPr lang="en-US" sz="1600" dirty="0"/>
              <a:t>Displays two files and differences between them</a:t>
            </a:r>
          </a:p>
          <a:p>
            <a:r>
              <a:rPr lang="en-US" sz="1600" dirty="0"/>
              <a:t>Uses symbols to suggest how to change one file to make it identical to the other.</a:t>
            </a:r>
          </a:p>
          <a:p>
            <a:r>
              <a:rPr lang="en-US" sz="1600" dirty="0"/>
              <a:t>Each symbol has a special meaning.</a:t>
            </a:r>
          </a:p>
          <a:p>
            <a:pPr lvl="1"/>
            <a:r>
              <a:rPr lang="en-US" sz="1400" dirty="0">
                <a:latin typeface="Cutive Mono" panose="020B0604020202020204" charset="0"/>
                <a:cs typeface="Courier New" panose="02070309020205020404" pitchFamily="49" charset="0"/>
              </a:rPr>
              <a:t>&lt; {line}</a:t>
            </a:r>
            <a:r>
              <a:rPr lang="en-US" sz="1400" dirty="0"/>
              <a:t> means line should be removed from first file.</a:t>
            </a:r>
          </a:p>
          <a:p>
            <a:pPr lvl="1"/>
            <a:r>
              <a:rPr lang="en-US" sz="1400" dirty="0">
                <a:latin typeface="Cutive Mono" panose="020B0604020202020204" charset="0"/>
                <a:cs typeface="Courier New" panose="02070309020205020404" pitchFamily="49" charset="0"/>
              </a:rPr>
              <a:t>&gt; {line}</a:t>
            </a:r>
            <a:r>
              <a:rPr lang="en-US" sz="1400" dirty="0"/>
              <a:t> means line should be added from second file.</a:t>
            </a:r>
          </a:p>
          <a:p>
            <a:pPr lvl="1"/>
            <a:r>
              <a:rPr lang="en-US" sz="1400" dirty="0"/>
              <a:t>Also denotes line numbers for each file affected by deletion, addition, and changes.</a:t>
            </a:r>
          </a:p>
        </p:txBody>
      </p:sp>
    </p:spTree>
    <p:extLst>
      <p:ext uri="{BB962C8B-B14F-4D97-AF65-F5344CB8AC3E}">
        <p14:creationId xmlns:p14="http://schemas.microsoft.com/office/powerpoint/2010/main" val="796558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4E1CE-0F36-479A-B324-53246C01929E}"/>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diff</a:t>
            </a:r>
            <a:r>
              <a:rPr lang="en-US" dirty="0"/>
              <a:t> Command (Slide 2 of 2)</a:t>
            </a:r>
          </a:p>
        </p:txBody>
      </p:sp>
      <p:sp>
        <p:nvSpPr>
          <p:cNvPr id="3" name="Slide Number Placeholder 2">
            <a:extLst>
              <a:ext uri="{FF2B5EF4-FFF2-40B4-BE49-F238E27FC236}">
                <a16:creationId xmlns:a16="http://schemas.microsoft.com/office/drawing/2014/main" id="{E9B9D0A8-1568-4B71-AE58-EA9DA7C82216}"/>
              </a:ext>
            </a:extLst>
          </p:cNvPr>
          <p:cNvSpPr>
            <a:spLocks noGrp="1"/>
          </p:cNvSpPr>
          <p:nvPr>
            <p:ph type="sldNum" sz="quarter" idx="4"/>
          </p:nvPr>
        </p:nvSpPr>
        <p:spPr/>
        <p:txBody>
          <a:bodyPr/>
          <a:lstStyle/>
          <a:p>
            <a:fld id="{2066355A-084C-D24E-9AD2-7E4FC41EA627}" type="slidenum">
              <a:rPr lang="en-US" smtClean="0"/>
              <a:pPr/>
              <a:t>79</a:t>
            </a:fld>
            <a:endParaRPr lang="en-US" dirty="0"/>
          </a:p>
        </p:txBody>
      </p:sp>
      <p:pic>
        <p:nvPicPr>
          <p:cNvPr id="5" name="Picture 4">
            <a:extLst>
              <a:ext uri="{FF2B5EF4-FFF2-40B4-BE49-F238E27FC236}">
                <a16:creationId xmlns:a16="http://schemas.microsoft.com/office/drawing/2014/main" id="{FEDE2D8D-AC14-4907-9B21-33A43E59C6C2}"/>
              </a:ext>
            </a:extLst>
          </p:cNvPr>
          <p:cNvPicPr>
            <a:picLocks noChangeAspect="1"/>
          </p:cNvPicPr>
          <p:nvPr/>
        </p:nvPicPr>
        <p:blipFill>
          <a:blip r:embed="rId2"/>
          <a:stretch>
            <a:fillRect/>
          </a:stretch>
        </p:blipFill>
        <p:spPr>
          <a:xfrm>
            <a:off x="1372980" y="708660"/>
            <a:ext cx="6398041" cy="4141278"/>
          </a:xfrm>
          <a:prstGeom prst="rect">
            <a:avLst/>
          </a:prstGeom>
        </p:spPr>
      </p:pic>
    </p:spTree>
    <p:extLst>
      <p:ext uri="{BB962C8B-B14F-4D97-AF65-F5344CB8AC3E}">
        <p14:creationId xmlns:p14="http://schemas.microsoft.com/office/powerpoint/2010/main" val="244824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226B-E32C-4E0D-8F8A-02E80E160697}"/>
              </a:ext>
            </a:extLst>
          </p:cNvPr>
          <p:cNvSpPr>
            <a:spLocks noGrp="1"/>
          </p:cNvSpPr>
          <p:nvPr>
            <p:ph type="title"/>
          </p:nvPr>
        </p:nvSpPr>
        <p:spPr/>
        <p:txBody>
          <a:bodyPr/>
          <a:lstStyle/>
          <a:p>
            <a:r>
              <a:rPr lang="en-US" dirty="0"/>
              <a:t>Vim Modes</a:t>
            </a:r>
          </a:p>
        </p:txBody>
      </p:sp>
      <p:sp>
        <p:nvSpPr>
          <p:cNvPr id="4" name="Slide Number Placeholder 3">
            <a:extLst>
              <a:ext uri="{FF2B5EF4-FFF2-40B4-BE49-F238E27FC236}">
                <a16:creationId xmlns:a16="http://schemas.microsoft.com/office/drawing/2014/main" id="{FA49970F-F9AF-4FDA-87A8-682FC82C8D42}"/>
              </a:ext>
            </a:extLst>
          </p:cNvPr>
          <p:cNvSpPr>
            <a:spLocks noGrp="1"/>
          </p:cNvSpPr>
          <p:nvPr>
            <p:ph type="sldNum" sz="quarter" idx="4"/>
          </p:nvPr>
        </p:nvSpPr>
        <p:spPr/>
        <p:txBody>
          <a:bodyPr/>
          <a:lstStyle/>
          <a:p>
            <a:fld id="{2066355A-084C-D24E-9AD2-7E4FC41EA627}" type="slidenum">
              <a:rPr lang="en-US" smtClean="0"/>
              <a:pPr/>
              <a:t>8</a:t>
            </a:fld>
            <a:endParaRPr lang="en-US" dirty="0"/>
          </a:p>
        </p:txBody>
      </p:sp>
      <p:graphicFrame>
        <p:nvGraphicFramePr>
          <p:cNvPr id="6" name="Group 23">
            <a:extLst>
              <a:ext uri="{FF2B5EF4-FFF2-40B4-BE49-F238E27FC236}">
                <a16:creationId xmlns:a16="http://schemas.microsoft.com/office/drawing/2014/main" id="{D0A5CA77-36A4-4FA6-9907-256D589797DC}"/>
              </a:ext>
            </a:extLst>
          </p:cNvPr>
          <p:cNvGraphicFramePr>
            <a:graphicFrameLocks noGrp="1"/>
          </p:cNvGraphicFramePr>
          <p:nvPr>
            <p:extLst>
              <p:ext uri="{D42A27DB-BD31-4B8C-83A1-F6EECF244321}">
                <p14:modId xmlns:p14="http://schemas.microsoft.com/office/powerpoint/2010/main" val="3484788615"/>
              </p:ext>
            </p:extLst>
          </p:nvPr>
        </p:nvGraphicFramePr>
        <p:xfrm>
          <a:off x="1570808" y="1585510"/>
          <a:ext cx="5997804" cy="1972480"/>
        </p:xfrm>
        <a:graphic>
          <a:graphicData uri="http://schemas.openxmlformats.org/drawingml/2006/table">
            <a:tbl>
              <a:tblPr/>
              <a:tblGrid>
                <a:gridCol w="1388965">
                  <a:extLst>
                    <a:ext uri="{9D8B030D-6E8A-4147-A177-3AD203B41FA5}">
                      <a16:colId xmlns:a16="http://schemas.microsoft.com/office/drawing/2014/main" val="20000"/>
                    </a:ext>
                  </a:extLst>
                </a:gridCol>
                <a:gridCol w="4608839">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Enables Users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Open Sans" panose="020B0604020202020204" charset="0"/>
                          <a:cs typeface="Open Sans" panose="020B0604020202020204" charset="0"/>
                        </a:rPr>
                        <a:t>Insert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Insert text by typing.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Execute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Execute commands within the editor.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Perform different editing actions using single keystrokes.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Visual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Highlight or select text for copying, deleting,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3713560"/>
                  </a:ext>
                </a:extLst>
              </a:tr>
            </a:tbl>
          </a:graphicData>
        </a:graphic>
      </p:graphicFrame>
    </p:spTree>
    <p:extLst>
      <p:ext uri="{BB962C8B-B14F-4D97-AF65-F5344CB8AC3E}">
        <p14:creationId xmlns:p14="http://schemas.microsoft.com/office/powerpoint/2010/main" val="915271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4003-C5B4-493F-9367-95BA83514917}"/>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grep</a:t>
            </a:r>
            <a:r>
              <a:rPr lang="en-US" dirty="0"/>
              <a:t> Command (Slide 1 of 2)</a:t>
            </a:r>
          </a:p>
        </p:txBody>
      </p:sp>
      <p:sp>
        <p:nvSpPr>
          <p:cNvPr id="3" name="Slide Number Placeholder 2">
            <a:extLst>
              <a:ext uri="{FF2B5EF4-FFF2-40B4-BE49-F238E27FC236}">
                <a16:creationId xmlns:a16="http://schemas.microsoft.com/office/drawing/2014/main" id="{8564BF44-3D22-411E-9131-BF515B0734C6}"/>
              </a:ext>
            </a:extLst>
          </p:cNvPr>
          <p:cNvSpPr>
            <a:spLocks noGrp="1"/>
          </p:cNvSpPr>
          <p:nvPr>
            <p:ph type="sldNum" sz="quarter" idx="4"/>
          </p:nvPr>
        </p:nvSpPr>
        <p:spPr/>
        <p:txBody>
          <a:bodyPr/>
          <a:lstStyle/>
          <a:p>
            <a:fld id="{2066355A-084C-D24E-9AD2-7E4FC41EA627}" type="slidenum">
              <a:rPr lang="en-US" smtClean="0"/>
              <a:pPr/>
              <a:t>80</a:t>
            </a:fld>
            <a:endParaRPr lang="en-US" dirty="0"/>
          </a:p>
        </p:txBody>
      </p:sp>
      <p:sp>
        <p:nvSpPr>
          <p:cNvPr id="4" name="Content Placeholder 3">
            <a:extLst>
              <a:ext uri="{FF2B5EF4-FFF2-40B4-BE49-F238E27FC236}">
                <a16:creationId xmlns:a16="http://schemas.microsoft.com/office/drawing/2014/main" id="{792819CB-E547-48E3-AA8A-4E61F8571B28}"/>
              </a:ext>
            </a:extLst>
          </p:cNvPr>
          <p:cNvSpPr>
            <a:spLocks noGrp="1"/>
          </p:cNvSpPr>
          <p:nvPr>
            <p:ph idx="1"/>
          </p:nvPr>
        </p:nvSpPr>
        <p:spPr/>
        <p:txBody>
          <a:bodyPr/>
          <a:lstStyle/>
          <a:p>
            <a:r>
              <a:rPr lang="en-US" dirty="0"/>
              <a:t>A search tool.</a:t>
            </a:r>
          </a:p>
          <a:p>
            <a:r>
              <a:rPr lang="en-US" dirty="0"/>
              <a:t>Not limited to finding file names.</a:t>
            </a:r>
          </a:p>
          <a:p>
            <a:r>
              <a:rPr lang="en-US" dirty="0"/>
              <a:t>Often used to search contents of files.</a:t>
            </a:r>
          </a:p>
          <a:p>
            <a:r>
              <a:rPr lang="en-US" dirty="0"/>
              <a:t>Output displays each line of file that matches your provided search pattern.</a:t>
            </a:r>
          </a:p>
          <a:p>
            <a:r>
              <a:rPr lang="en-US" dirty="0"/>
              <a:t>You can process and read contents pertinent to you.</a:t>
            </a:r>
          </a:p>
          <a:p>
            <a:r>
              <a:rPr lang="en-US" dirty="0"/>
              <a:t>Example: Retrieve login events of specific user.</a:t>
            </a:r>
          </a:p>
          <a:p>
            <a:pPr lvl="1"/>
            <a:r>
              <a:rPr lang="en-US" dirty="0"/>
              <a:t>Don't need to read entire file.</a:t>
            </a:r>
          </a:p>
          <a:p>
            <a:pPr lvl="1"/>
            <a:r>
              <a:rPr lang="en-US" dirty="0"/>
              <a:t>Don't need to step through a search in a text editor.</a:t>
            </a:r>
          </a:p>
          <a:p>
            <a:pPr lvl="1"/>
            <a:r>
              <a:rPr lang="en-US" dirty="0"/>
              <a:t>Use </a:t>
            </a:r>
            <a:r>
              <a:rPr lang="en-US" dirty="0">
                <a:latin typeface="Cutive Mono" panose="020B0604020202020204" charset="0"/>
                <a:cs typeface="Courier New" panose="02070309020205020404" pitchFamily="49" charset="0"/>
              </a:rPr>
              <a:t>grep</a:t>
            </a:r>
            <a:r>
              <a:rPr lang="en-US" dirty="0"/>
              <a:t> to print all the relevant lines.</a:t>
            </a:r>
          </a:p>
        </p:txBody>
      </p:sp>
    </p:spTree>
    <p:extLst>
      <p:ext uri="{BB962C8B-B14F-4D97-AF65-F5344CB8AC3E}">
        <p14:creationId xmlns:p14="http://schemas.microsoft.com/office/powerpoint/2010/main" val="157705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AEF6E-D96E-4F6A-B5E8-7C7D0207AB75}"/>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grep</a:t>
            </a:r>
            <a:r>
              <a:rPr lang="en-US" dirty="0"/>
              <a:t> Command (Slide 2 of 2)</a:t>
            </a:r>
          </a:p>
        </p:txBody>
      </p:sp>
      <p:sp>
        <p:nvSpPr>
          <p:cNvPr id="3" name="Slide Number Placeholder 2">
            <a:extLst>
              <a:ext uri="{FF2B5EF4-FFF2-40B4-BE49-F238E27FC236}">
                <a16:creationId xmlns:a16="http://schemas.microsoft.com/office/drawing/2014/main" id="{8738340C-4A09-484E-A037-F1A3CA4EB6D8}"/>
              </a:ext>
            </a:extLst>
          </p:cNvPr>
          <p:cNvSpPr>
            <a:spLocks noGrp="1"/>
          </p:cNvSpPr>
          <p:nvPr>
            <p:ph type="sldNum" sz="quarter" idx="4"/>
          </p:nvPr>
        </p:nvSpPr>
        <p:spPr/>
        <p:txBody>
          <a:bodyPr/>
          <a:lstStyle/>
          <a:p>
            <a:fld id="{2066355A-084C-D24E-9AD2-7E4FC41EA627}" type="slidenum">
              <a:rPr lang="en-US" smtClean="0"/>
              <a:pPr/>
              <a:t>81</a:t>
            </a:fld>
            <a:endParaRPr lang="en-US" dirty="0"/>
          </a:p>
        </p:txBody>
      </p:sp>
      <p:pic>
        <p:nvPicPr>
          <p:cNvPr id="4" name="Picture 3">
            <a:extLst>
              <a:ext uri="{FF2B5EF4-FFF2-40B4-BE49-F238E27FC236}">
                <a16:creationId xmlns:a16="http://schemas.microsoft.com/office/drawing/2014/main" id="{95E13A89-38DB-4939-89DB-9202A204526D}"/>
              </a:ext>
            </a:extLst>
          </p:cNvPr>
          <p:cNvPicPr>
            <a:picLocks noChangeAspect="1"/>
          </p:cNvPicPr>
          <p:nvPr/>
        </p:nvPicPr>
        <p:blipFill>
          <a:blip r:embed="rId2"/>
          <a:stretch>
            <a:fillRect/>
          </a:stretch>
        </p:blipFill>
        <p:spPr>
          <a:xfrm>
            <a:off x="1272206" y="658468"/>
            <a:ext cx="6599588" cy="4271734"/>
          </a:xfrm>
          <a:prstGeom prst="rect">
            <a:avLst/>
          </a:prstGeom>
        </p:spPr>
      </p:pic>
    </p:spTree>
    <p:extLst>
      <p:ext uri="{BB962C8B-B14F-4D97-AF65-F5344CB8AC3E}">
        <p14:creationId xmlns:p14="http://schemas.microsoft.com/office/powerpoint/2010/main" val="3130348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5CB7-D439-4E5B-9B69-E0F766829328}"/>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awk</a:t>
            </a:r>
            <a:r>
              <a:rPr lang="en-US" dirty="0"/>
              <a:t> Command (Slide 1 of 2)</a:t>
            </a:r>
          </a:p>
        </p:txBody>
      </p:sp>
      <p:sp>
        <p:nvSpPr>
          <p:cNvPr id="3" name="Slide Number Placeholder 2">
            <a:extLst>
              <a:ext uri="{FF2B5EF4-FFF2-40B4-BE49-F238E27FC236}">
                <a16:creationId xmlns:a16="http://schemas.microsoft.com/office/drawing/2014/main" id="{EF00DE73-0955-46EA-8A1B-80DACEABB466}"/>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4" name="Content Placeholder 3">
            <a:extLst>
              <a:ext uri="{FF2B5EF4-FFF2-40B4-BE49-F238E27FC236}">
                <a16:creationId xmlns:a16="http://schemas.microsoft.com/office/drawing/2014/main" id="{412E07BC-68F5-4E12-9DC8-7852F71D5A1B}"/>
              </a:ext>
            </a:extLst>
          </p:cNvPr>
          <p:cNvSpPr>
            <a:spLocks noGrp="1"/>
          </p:cNvSpPr>
          <p:nvPr>
            <p:ph idx="1"/>
          </p:nvPr>
        </p:nvSpPr>
        <p:spPr/>
        <p:txBody>
          <a:bodyPr/>
          <a:lstStyle/>
          <a:p>
            <a:r>
              <a:rPr lang="en-US" dirty="0"/>
              <a:t>Performs pattern matching on files.</a:t>
            </a:r>
          </a:p>
          <a:p>
            <a:r>
              <a:rPr lang="en-US" dirty="0"/>
              <a:t>Based on AWK programming language.</a:t>
            </a:r>
          </a:p>
          <a:p>
            <a:r>
              <a:rPr lang="en-US" dirty="0"/>
              <a:t>Keyword is followed by pattern, action to perform, and file name.</a:t>
            </a:r>
          </a:p>
          <a:p>
            <a:pPr lvl="1"/>
            <a:r>
              <a:rPr lang="en-US" dirty="0"/>
              <a:t>Action is placed in curly braces.</a:t>
            </a:r>
          </a:p>
          <a:p>
            <a:pPr lvl="1"/>
            <a:r>
              <a:rPr lang="en-US" dirty="0"/>
              <a:t>Pattern and action should be inside single quotes.</a:t>
            </a:r>
          </a:p>
          <a:p>
            <a:r>
              <a:rPr lang="en-US" dirty="0"/>
              <a:t>Can be used from command line or execute as a script.</a:t>
            </a:r>
          </a:p>
          <a:p>
            <a:r>
              <a:rPr lang="en-US" dirty="0"/>
              <a:t>Can process files in a variety of ways:</a:t>
            </a:r>
          </a:p>
          <a:p>
            <a:pPr lvl="1"/>
            <a:r>
              <a:rPr lang="en-US" dirty="0"/>
              <a:t>Retrieve text matching pattern.</a:t>
            </a:r>
          </a:p>
          <a:p>
            <a:pPr lvl="1"/>
            <a:r>
              <a:rPr lang="en-US" dirty="0"/>
              <a:t>Delete text matching pattern.</a:t>
            </a:r>
          </a:p>
          <a:p>
            <a:pPr lvl="1"/>
            <a:r>
              <a:rPr lang="en-US" dirty="0"/>
              <a:t>Add text matching pattern.</a:t>
            </a:r>
          </a:p>
          <a:p>
            <a:pPr lvl="1"/>
            <a:r>
              <a:rPr lang="en-US" dirty="0"/>
              <a:t>Much more.</a:t>
            </a:r>
          </a:p>
        </p:txBody>
      </p:sp>
    </p:spTree>
    <p:extLst>
      <p:ext uri="{BB962C8B-B14F-4D97-AF65-F5344CB8AC3E}">
        <p14:creationId xmlns:p14="http://schemas.microsoft.com/office/powerpoint/2010/main" val="953776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30E00-D9A8-4E7C-8D20-B37DF09EFBB7}"/>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awk</a:t>
            </a:r>
            <a:r>
              <a:rPr lang="en-US" dirty="0"/>
              <a:t> Command (Slide 2 of 2)</a:t>
            </a:r>
          </a:p>
        </p:txBody>
      </p:sp>
      <p:sp>
        <p:nvSpPr>
          <p:cNvPr id="3" name="Slide Number Placeholder 2">
            <a:extLst>
              <a:ext uri="{FF2B5EF4-FFF2-40B4-BE49-F238E27FC236}">
                <a16:creationId xmlns:a16="http://schemas.microsoft.com/office/drawing/2014/main" id="{04698710-2479-49E1-9551-D2B092C1D1FB}"/>
              </a:ext>
            </a:extLst>
          </p:cNvPr>
          <p:cNvSpPr>
            <a:spLocks noGrp="1"/>
          </p:cNvSpPr>
          <p:nvPr>
            <p:ph type="sldNum" sz="quarter" idx="4"/>
          </p:nvPr>
        </p:nvSpPr>
        <p:spPr/>
        <p:txBody>
          <a:bodyPr/>
          <a:lstStyle/>
          <a:p>
            <a:fld id="{2066355A-084C-D24E-9AD2-7E4FC41EA627}" type="slidenum">
              <a:rPr lang="en-US" smtClean="0"/>
              <a:pPr/>
              <a:t>83</a:t>
            </a:fld>
            <a:endParaRPr lang="en-US" dirty="0"/>
          </a:p>
        </p:txBody>
      </p:sp>
      <p:pic>
        <p:nvPicPr>
          <p:cNvPr id="4" name="Picture 3">
            <a:extLst>
              <a:ext uri="{FF2B5EF4-FFF2-40B4-BE49-F238E27FC236}">
                <a16:creationId xmlns:a16="http://schemas.microsoft.com/office/drawing/2014/main" id="{C022EE1D-9F74-425C-85A6-2444A65EFE40}"/>
              </a:ext>
            </a:extLst>
          </p:cNvPr>
          <p:cNvPicPr>
            <a:picLocks noChangeAspect="1"/>
          </p:cNvPicPr>
          <p:nvPr/>
        </p:nvPicPr>
        <p:blipFill>
          <a:blip r:embed="rId2"/>
          <a:stretch>
            <a:fillRect/>
          </a:stretch>
        </p:blipFill>
        <p:spPr>
          <a:xfrm>
            <a:off x="1285359" y="708660"/>
            <a:ext cx="6573282" cy="3629249"/>
          </a:xfrm>
          <a:prstGeom prst="rect">
            <a:avLst/>
          </a:prstGeom>
        </p:spPr>
      </p:pic>
    </p:spTree>
    <p:extLst>
      <p:ext uri="{BB962C8B-B14F-4D97-AF65-F5344CB8AC3E}">
        <p14:creationId xmlns:p14="http://schemas.microsoft.com/office/powerpoint/2010/main" val="4123546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2A70-8200-482C-A195-77E5FE18F64F}"/>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sed</a:t>
            </a:r>
            <a:r>
              <a:rPr lang="en-US" dirty="0"/>
              <a:t> Command (Slide 1 of 3)</a:t>
            </a:r>
          </a:p>
        </p:txBody>
      </p:sp>
      <p:sp>
        <p:nvSpPr>
          <p:cNvPr id="3" name="Slide Number Placeholder 2">
            <a:extLst>
              <a:ext uri="{FF2B5EF4-FFF2-40B4-BE49-F238E27FC236}">
                <a16:creationId xmlns:a16="http://schemas.microsoft.com/office/drawing/2014/main" id="{46072D76-4F01-4A14-916C-39572BD8A79C}"/>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ADDB1AF4-80EE-4303-ADC9-164F25AA8A53}"/>
              </a:ext>
            </a:extLst>
          </p:cNvPr>
          <p:cNvSpPr>
            <a:spLocks noGrp="1"/>
          </p:cNvSpPr>
          <p:nvPr>
            <p:ph idx="1"/>
          </p:nvPr>
        </p:nvSpPr>
        <p:spPr/>
        <p:txBody>
          <a:bodyPr/>
          <a:lstStyle/>
          <a:p>
            <a:r>
              <a:rPr lang="en-US" dirty="0"/>
              <a:t>Stream editor used to modify text files according to various parameters.</a:t>
            </a:r>
          </a:p>
          <a:p>
            <a:r>
              <a:rPr lang="en-US" dirty="0"/>
              <a:t>Can also be used for global search and replace actions.</a:t>
            </a:r>
          </a:p>
        </p:txBody>
      </p:sp>
    </p:spTree>
    <p:extLst>
      <p:ext uri="{BB962C8B-B14F-4D97-AF65-F5344CB8AC3E}">
        <p14:creationId xmlns:p14="http://schemas.microsoft.com/office/powerpoint/2010/main" val="3918019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78A81D-A19B-4D20-AE63-6BBD1995B196}"/>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sed</a:t>
            </a:r>
            <a:r>
              <a:rPr lang="en-US" dirty="0"/>
              <a:t> Command (Slide 2 of 3)</a:t>
            </a:r>
          </a:p>
        </p:txBody>
      </p:sp>
      <p:sp>
        <p:nvSpPr>
          <p:cNvPr id="3" name="Slide Number Placeholder 2">
            <a:extLst>
              <a:ext uri="{FF2B5EF4-FFF2-40B4-BE49-F238E27FC236}">
                <a16:creationId xmlns:a16="http://schemas.microsoft.com/office/drawing/2014/main" id="{C003FA1C-CCB6-4DDD-B285-DDFD092A5C74}"/>
              </a:ext>
            </a:extLst>
          </p:cNvPr>
          <p:cNvSpPr>
            <a:spLocks noGrp="1"/>
          </p:cNvSpPr>
          <p:nvPr>
            <p:ph type="sldNum" sz="quarter" idx="4"/>
          </p:nvPr>
        </p:nvSpPr>
        <p:spPr/>
        <p:txBody>
          <a:bodyPr/>
          <a:lstStyle/>
          <a:p>
            <a:fld id="{2066355A-084C-D24E-9AD2-7E4FC41EA627}" type="slidenum">
              <a:rPr lang="en-US" smtClean="0"/>
              <a:pPr/>
              <a:t>85</a:t>
            </a:fld>
            <a:endParaRPr lang="en-US" dirty="0"/>
          </a:p>
        </p:txBody>
      </p:sp>
      <p:pic>
        <p:nvPicPr>
          <p:cNvPr id="4" name="Picture 3">
            <a:extLst>
              <a:ext uri="{FF2B5EF4-FFF2-40B4-BE49-F238E27FC236}">
                <a16:creationId xmlns:a16="http://schemas.microsoft.com/office/drawing/2014/main" id="{D9B1780A-748C-4C12-9457-0118A7A00812}"/>
              </a:ext>
            </a:extLst>
          </p:cNvPr>
          <p:cNvPicPr>
            <a:picLocks noChangeAspect="1"/>
          </p:cNvPicPr>
          <p:nvPr/>
        </p:nvPicPr>
        <p:blipFill>
          <a:blip r:embed="rId2"/>
          <a:stretch>
            <a:fillRect/>
          </a:stretch>
        </p:blipFill>
        <p:spPr>
          <a:xfrm>
            <a:off x="1321466" y="672044"/>
            <a:ext cx="6501068" cy="4207965"/>
          </a:xfrm>
          <a:prstGeom prst="rect">
            <a:avLst/>
          </a:prstGeom>
        </p:spPr>
      </p:pic>
    </p:spTree>
    <p:extLst>
      <p:ext uri="{BB962C8B-B14F-4D97-AF65-F5344CB8AC3E}">
        <p14:creationId xmlns:p14="http://schemas.microsoft.com/office/powerpoint/2010/main" val="2715832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2A70-8200-482C-A195-77E5FE18F64F}"/>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sed</a:t>
            </a:r>
            <a:r>
              <a:rPr lang="en-US" dirty="0"/>
              <a:t> Command (Slide 2 of 3)</a:t>
            </a:r>
          </a:p>
        </p:txBody>
      </p:sp>
      <p:sp>
        <p:nvSpPr>
          <p:cNvPr id="3" name="Slide Number Placeholder 2">
            <a:extLst>
              <a:ext uri="{FF2B5EF4-FFF2-40B4-BE49-F238E27FC236}">
                <a16:creationId xmlns:a16="http://schemas.microsoft.com/office/drawing/2014/main" id="{46072D76-4F01-4A14-916C-39572BD8A79C}"/>
              </a:ext>
            </a:extLst>
          </p:cNvPr>
          <p:cNvSpPr>
            <a:spLocks noGrp="1"/>
          </p:cNvSpPr>
          <p:nvPr>
            <p:ph type="sldNum" sz="quarter" idx="4"/>
          </p:nvPr>
        </p:nvSpPr>
        <p:spPr/>
        <p:txBody>
          <a:bodyPr/>
          <a:lstStyle/>
          <a:p>
            <a:fld id="{2066355A-084C-D24E-9AD2-7E4FC41EA627}" type="slidenum">
              <a:rPr lang="en-US" smtClean="0"/>
              <a:pPr/>
              <a:t>86</a:t>
            </a:fld>
            <a:endParaRPr lang="en-US" dirty="0"/>
          </a:p>
        </p:txBody>
      </p:sp>
      <p:graphicFrame>
        <p:nvGraphicFramePr>
          <p:cNvPr id="5" name="Group 23">
            <a:extLst>
              <a:ext uri="{FF2B5EF4-FFF2-40B4-BE49-F238E27FC236}">
                <a16:creationId xmlns:a16="http://schemas.microsoft.com/office/drawing/2014/main" id="{F3B6BE66-28E2-4CC8-918B-52B4DD5F8F82}"/>
              </a:ext>
            </a:extLst>
          </p:cNvPr>
          <p:cNvGraphicFramePr>
            <a:graphicFrameLocks noGrp="1"/>
          </p:cNvGraphicFramePr>
          <p:nvPr>
            <p:extLst>
              <p:ext uri="{D42A27DB-BD31-4B8C-83A1-F6EECF244321}">
                <p14:modId xmlns:p14="http://schemas.microsoft.com/office/powerpoint/2010/main" val="4269416491"/>
              </p:ext>
            </p:extLst>
          </p:nvPr>
        </p:nvGraphicFramePr>
        <p:xfrm>
          <a:off x="1335158" y="1554158"/>
          <a:ext cx="6469104" cy="2035184"/>
        </p:xfrm>
        <a:graphic>
          <a:graphicData uri="http://schemas.openxmlformats.org/drawingml/2006/table">
            <a:tbl>
              <a:tblPr/>
              <a:tblGrid>
                <a:gridCol w="1335631">
                  <a:extLst>
                    <a:ext uri="{9D8B030D-6E8A-4147-A177-3AD203B41FA5}">
                      <a16:colId xmlns:a16="http://schemas.microsoft.com/office/drawing/2014/main" val="20000"/>
                    </a:ext>
                  </a:extLst>
                </a:gridCol>
                <a:gridCol w="5133473">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Delete lines matching a pattern.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2402141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-n,p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Print only lines containing pattern.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87779778"/>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Substitute first occurrence of string in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9122834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s,g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Globally substitute original string with replacement string for each occurrence.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4743262"/>
                  </a:ext>
                </a:extLst>
              </a:tr>
            </a:tbl>
          </a:graphicData>
        </a:graphic>
      </p:graphicFrame>
    </p:spTree>
    <p:extLst>
      <p:ext uri="{BB962C8B-B14F-4D97-AF65-F5344CB8AC3E}">
        <p14:creationId xmlns:p14="http://schemas.microsoft.com/office/powerpoint/2010/main" val="2012023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6F8E-5E7D-46CA-A1D0-7A9FE32723DC}"/>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ln</a:t>
            </a:r>
            <a:r>
              <a:rPr lang="en-US" dirty="0"/>
              <a:t> Command</a:t>
            </a:r>
          </a:p>
        </p:txBody>
      </p:sp>
      <p:sp>
        <p:nvSpPr>
          <p:cNvPr id="3" name="Slide Number Placeholder 2">
            <a:extLst>
              <a:ext uri="{FF2B5EF4-FFF2-40B4-BE49-F238E27FC236}">
                <a16:creationId xmlns:a16="http://schemas.microsoft.com/office/drawing/2014/main" id="{D57A3C54-D84B-4604-B788-A8527804D100}"/>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
        <p:nvSpPr>
          <p:cNvPr id="4" name="Content Placeholder 3">
            <a:extLst>
              <a:ext uri="{FF2B5EF4-FFF2-40B4-BE49-F238E27FC236}">
                <a16:creationId xmlns:a16="http://schemas.microsoft.com/office/drawing/2014/main" id="{A1878D60-7642-45FD-8550-17C7E0A6D69C}"/>
              </a:ext>
            </a:extLst>
          </p:cNvPr>
          <p:cNvSpPr>
            <a:spLocks noGrp="1"/>
          </p:cNvSpPr>
          <p:nvPr>
            <p:ph idx="1"/>
          </p:nvPr>
        </p:nvSpPr>
        <p:spPr/>
        <p:txBody>
          <a:bodyPr/>
          <a:lstStyle/>
          <a:p>
            <a:r>
              <a:rPr lang="en-US" dirty="0"/>
              <a:t>Used to create a link to a file.</a:t>
            </a:r>
          </a:p>
          <a:p>
            <a:r>
              <a:rPr lang="en-US" dirty="0"/>
              <a:t>File name in one directory (link) points to file in another directory (target).</a:t>
            </a:r>
          </a:p>
          <a:p>
            <a:r>
              <a:rPr lang="en-US" dirty="0"/>
              <a:t>Link doesn't contain data, only reference to target.</a:t>
            </a:r>
          </a:p>
          <a:p>
            <a:r>
              <a:rPr lang="en-US" dirty="0"/>
              <a:t>Changes to link reflect in the target.</a:t>
            </a:r>
          </a:p>
          <a:p>
            <a:r>
              <a:rPr lang="en-US" dirty="0"/>
              <a:t>If you don't specify link name, it will be created in current working directory.</a:t>
            </a:r>
          </a:p>
        </p:txBody>
      </p:sp>
    </p:spTree>
    <p:extLst>
      <p:ext uri="{BB962C8B-B14F-4D97-AF65-F5344CB8AC3E}">
        <p14:creationId xmlns:p14="http://schemas.microsoft.com/office/powerpoint/2010/main" val="2429888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3141-24C7-499B-9F85-7035F85CEEFA}"/>
              </a:ext>
            </a:extLst>
          </p:cNvPr>
          <p:cNvSpPr>
            <a:spLocks noGrp="1"/>
          </p:cNvSpPr>
          <p:nvPr>
            <p:ph type="title"/>
          </p:nvPr>
        </p:nvSpPr>
        <p:spPr/>
        <p:txBody>
          <a:bodyPr/>
          <a:lstStyle/>
          <a:p>
            <a:r>
              <a:rPr lang="en-US" dirty="0"/>
              <a:t>Types of Links</a:t>
            </a:r>
          </a:p>
        </p:txBody>
      </p:sp>
      <p:sp>
        <p:nvSpPr>
          <p:cNvPr id="3" name="Slide Number Placeholder 2">
            <a:extLst>
              <a:ext uri="{FF2B5EF4-FFF2-40B4-BE49-F238E27FC236}">
                <a16:creationId xmlns:a16="http://schemas.microsoft.com/office/drawing/2014/main" id="{6CA6DE67-5475-47C2-B406-925762D9FC09}"/>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
        <p:nvSpPr>
          <p:cNvPr id="4" name="Content Placeholder 3">
            <a:extLst>
              <a:ext uri="{FF2B5EF4-FFF2-40B4-BE49-F238E27FC236}">
                <a16:creationId xmlns:a16="http://schemas.microsoft.com/office/drawing/2014/main" id="{1B9838FF-2758-440B-8E7B-8E5251ECAB45}"/>
              </a:ext>
            </a:extLst>
          </p:cNvPr>
          <p:cNvSpPr>
            <a:spLocks noGrp="1"/>
          </p:cNvSpPr>
          <p:nvPr>
            <p:ph idx="1"/>
          </p:nvPr>
        </p:nvSpPr>
        <p:spPr/>
        <p:txBody>
          <a:bodyPr/>
          <a:lstStyle/>
          <a:p>
            <a:r>
              <a:rPr lang="en-US" sz="1600" dirty="0"/>
              <a:t>You can use </a:t>
            </a:r>
            <a:r>
              <a:rPr lang="en-US" sz="1600" dirty="0">
                <a:latin typeface="Cutive Mono" panose="020B0604020202020204" charset="0"/>
                <a:cs typeface="Courier New" panose="02070309020205020404" pitchFamily="49" charset="0"/>
              </a:rPr>
              <a:t>ln</a:t>
            </a:r>
            <a:r>
              <a:rPr lang="en-US" sz="1600" dirty="0"/>
              <a:t> to create hard or symbolic links.</a:t>
            </a:r>
          </a:p>
          <a:p>
            <a:pPr lvl="1"/>
            <a:r>
              <a:rPr lang="en-US" sz="1400" dirty="0"/>
              <a:t>Feature of file systems like ext2,3,4 and XFS.</a:t>
            </a:r>
          </a:p>
          <a:p>
            <a:r>
              <a:rPr lang="en-US" sz="1600" dirty="0"/>
              <a:t>Hard links:</a:t>
            </a:r>
          </a:p>
          <a:p>
            <a:pPr lvl="1"/>
            <a:r>
              <a:rPr lang="en-US" sz="1400" dirty="0"/>
              <a:t>Apply to files only, not directories.</a:t>
            </a:r>
          </a:p>
          <a:p>
            <a:pPr lvl="1"/>
            <a:r>
              <a:rPr lang="en-US" sz="1400" dirty="0"/>
              <a:t>File data has more than one location on file system.</a:t>
            </a:r>
          </a:p>
          <a:p>
            <a:pPr lvl="1"/>
            <a:r>
              <a:rPr lang="en-US" sz="1400" dirty="0"/>
              <a:t>If main file is deleted, data will be still available in link.</a:t>
            </a:r>
          </a:p>
          <a:p>
            <a:pPr lvl="1"/>
            <a:r>
              <a:rPr lang="en-US" sz="1400" dirty="0"/>
              <a:t>Cannot be created between files on different file systems.</a:t>
            </a:r>
          </a:p>
          <a:p>
            <a:r>
              <a:rPr lang="en-US" sz="1600" dirty="0"/>
              <a:t>Symbolic links:</a:t>
            </a:r>
          </a:p>
          <a:p>
            <a:pPr lvl="1"/>
            <a:r>
              <a:rPr lang="en-US" sz="1400" dirty="0"/>
              <a:t>Can be created between two file systems.</a:t>
            </a:r>
          </a:p>
          <a:p>
            <a:pPr lvl="1"/>
            <a:r>
              <a:rPr lang="en-US" sz="1400" dirty="0"/>
              <a:t>If main file/directory is deleted, content is lost.</a:t>
            </a:r>
          </a:p>
          <a:p>
            <a:pPr lvl="1"/>
            <a:r>
              <a:rPr lang="en-US" sz="1400" dirty="0"/>
              <a:t>Also known as soft links.</a:t>
            </a:r>
          </a:p>
        </p:txBody>
      </p:sp>
    </p:spTree>
    <p:extLst>
      <p:ext uri="{BB962C8B-B14F-4D97-AF65-F5344CB8AC3E}">
        <p14:creationId xmlns:p14="http://schemas.microsoft.com/office/powerpoint/2010/main" val="2274267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C5BC093-9633-4E2E-9B26-DE4FBBDF7358}"/>
              </a:ext>
            </a:extLst>
          </p:cNvPr>
          <p:cNvSpPr>
            <a:spLocks noGrp="1"/>
          </p:cNvSpPr>
          <p:nvPr>
            <p:ph type="body" sz="quarter" idx="13"/>
          </p:nvPr>
        </p:nvSpPr>
        <p:spPr/>
        <p:txBody>
          <a:bodyPr/>
          <a:lstStyle/>
          <a:p>
            <a:r>
              <a:rPr lang="en-US" dirty="0"/>
              <a:t>Discussing Processing Text Files</a:t>
            </a:r>
          </a:p>
        </p:txBody>
      </p:sp>
      <p:sp>
        <p:nvSpPr>
          <p:cNvPr id="3" name="Slide Number Placeholder 2">
            <a:extLst>
              <a:ext uri="{FF2B5EF4-FFF2-40B4-BE49-F238E27FC236}">
                <a16:creationId xmlns:a16="http://schemas.microsoft.com/office/drawing/2014/main" id="{8E3EDA24-13EE-4B9B-A3C2-8AD726B74CC4}"/>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Tree>
    <p:extLst>
      <p:ext uri="{BB962C8B-B14F-4D97-AF65-F5344CB8AC3E}">
        <p14:creationId xmlns:p14="http://schemas.microsoft.com/office/powerpoint/2010/main" val="78085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DB35-0D58-40A6-86FD-05666C3A2084}"/>
              </a:ext>
            </a:extLst>
          </p:cNvPr>
          <p:cNvSpPr>
            <a:spLocks noGrp="1"/>
          </p:cNvSpPr>
          <p:nvPr>
            <p:ph type="title"/>
          </p:nvPr>
        </p:nvSpPr>
        <p:spPr/>
        <p:txBody>
          <a:bodyPr/>
          <a:lstStyle/>
          <a:p>
            <a:r>
              <a:rPr lang="en-US" dirty="0"/>
              <a:t>Switch Modes (Slide 1 of 2)</a:t>
            </a:r>
          </a:p>
        </p:txBody>
      </p:sp>
      <p:sp>
        <p:nvSpPr>
          <p:cNvPr id="3" name="Slide Number Placeholder 2">
            <a:extLst>
              <a:ext uri="{FF2B5EF4-FFF2-40B4-BE49-F238E27FC236}">
                <a16:creationId xmlns:a16="http://schemas.microsoft.com/office/drawing/2014/main" id="{451F2D0D-C707-472E-838B-E2E80B09848C}"/>
              </a:ext>
            </a:extLst>
          </p:cNvPr>
          <p:cNvSpPr>
            <a:spLocks noGrp="1"/>
          </p:cNvSpPr>
          <p:nvPr>
            <p:ph type="sldNum" sz="quarter" idx="4"/>
          </p:nvPr>
        </p:nvSpPr>
        <p:spPr/>
        <p:txBody>
          <a:bodyPr/>
          <a:lstStyle/>
          <a:p>
            <a:fld id="{2066355A-084C-D24E-9AD2-7E4FC41EA627}" type="slidenum">
              <a:rPr lang="en-US" smtClean="0"/>
              <a:pPr/>
              <a:t>9</a:t>
            </a:fld>
            <a:endParaRPr lang="en-US" dirty="0"/>
          </a:p>
        </p:txBody>
      </p:sp>
      <p:graphicFrame>
        <p:nvGraphicFramePr>
          <p:cNvPr id="4" name="Group 23">
            <a:extLst>
              <a:ext uri="{FF2B5EF4-FFF2-40B4-BE49-F238E27FC236}">
                <a16:creationId xmlns:a16="http://schemas.microsoft.com/office/drawing/2014/main" id="{0A79E782-15EE-4602-B67E-A51389184BD4}"/>
              </a:ext>
            </a:extLst>
          </p:cNvPr>
          <p:cNvGraphicFramePr>
            <a:graphicFrameLocks noGrp="1"/>
          </p:cNvGraphicFramePr>
          <p:nvPr>
            <p:extLst>
              <p:ext uri="{D42A27DB-BD31-4B8C-83A1-F6EECF244321}">
                <p14:modId xmlns:p14="http://schemas.microsoft.com/office/powerpoint/2010/main" val="2128050844"/>
              </p:ext>
            </p:extLst>
          </p:nvPr>
        </p:nvGraphicFramePr>
        <p:xfrm>
          <a:off x="1305836" y="821854"/>
          <a:ext cx="6532329" cy="4007664"/>
        </p:xfrm>
        <a:graphic>
          <a:graphicData uri="http://schemas.openxmlformats.org/drawingml/2006/table">
            <a:tbl>
              <a:tblPr/>
              <a:tblGrid>
                <a:gridCol w="1512749">
                  <a:extLst>
                    <a:ext uri="{9D8B030D-6E8A-4147-A177-3AD203B41FA5}">
                      <a16:colId xmlns:a16="http://schemas.microsoft.com/office/drawing/2014/main" val="20000"/>
                    </a:ext>
                  </a:extLst>
                </a:gridCol>
                <a:gridCol w="5019580">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Open Sans" panose="020B0604020202020204" charset="0"/>
                          <a:cs typeface="Open Sans" panose="020B0604020202020204" charset="0"/>
                        </a:rPr>
                        <a:t>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Open Sans" panose="020B0604020202020204" charset="0"/>
                          <a:ea typeface="+mn-ea"/>
                          <a:cs typeface="Open Sans" panose="020B0604020202020204" charset="0"/>
                        </a:rPr>
                        <a:t>Function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Open Sans" panose="020B0604020202020204" charset="0"/>
                          <a:cs typeface="Open Sans" panose="020B0604020202020204" charset="0"/>
                        </a:rPr>
                        <a:t>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insert mode and inserts text to left of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insert mode and adds text at end of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insert mode and inserts text at beginning of 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insert mode and inserts text on new line below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371356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insert mode and inserts text on new line above cursor.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47419914"/>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visual mode to enable selection, one character at a time.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99614559"/>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visual mode to enable selection, one line at a time.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0062626"/>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Switches to execute mode to enable users to enter commands.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28998010"/>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Esc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Open Sans" panose="020B0604020202020204" charset="0"/>
                          <a:ea typeface="+mn-ea"/>
                          <a:cs typeface="Open Sans" panose="020B0604020202020204" charset="0"/>
                        </a:rPr>
                        <a:t>Returns to command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78214920"/>
                  </a:ext>
                </a:extLst>
              </a:tr>
            </a:tbl>
          </a:graphicData>
        </a:graphic>
      </p:graphicFrame>
    </p:spTree>
    <p:extLst>
      <p:ext uri="{BB962C8B-B14F-4D97-AF65-F5344CB8AC3E}">
        <p14:creationId xmlns:p14="http://schemas.microsoft.com/office/powerpoint/2010/main" val="27080972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8FB77-29CE-304F-8452-F181B799DC1B}"/>
              </a:ext>
            </a:extLst>
          </p:cNvPr>
          <p:cNvSpPr>
            <a:spLocks noGrp="1"/>
          </p:cNvSpPr>
          <p:nvPr>
            <p:ph idx="1"/>
          </p:nvPr>
        </p:nvSpPr>
        <p:spPr/>
        <p:txBody>
          <a:bodyPr/>
          <a:lstStyle/>
          <a:p>
            <a:r>
              <a:rPr lang="en-US" b="1" dirty="0"/>
              <a:t>The echo command is a very powerful one indeed. It can be used in scripts or interactively at the command-line to do several different things. How can you use the echo command to display your name on the screen?</a:t>
            </a:r>
          </a:p>
          <a:p>
            <a:endParaRPr lang="en-US" b="1" dirty="0"/>
          </a:p>
          <a:p>
            <a:r>
              <a:rPr lang="en-US" b="1" dirty="0"/>
              <a:t>ANSWER:</a:t>
            </a:r>
          </a:p>
          <a:p>
            <a:pPr lvl="1"/>
            <a:r>
              <a:rPr lang="en-US" dirty="0"/>
              <a:t>echo "Bob Jones" —This command sends the output, Bob Jones, to the screen.</a:t>
            </a:r>
          </a:p>
          <a:p>
            <a:endParaRPr lang="en-US" dirty="0"/>
          </a:p>
        </p:txBody>
      </p:sp>
      <p:sp>
        <p:nvSpPr>
          <p:cNvPr id="3" name="Title 2">
            <a:extLst>
              <a:ext uri="{FF2B5EF4-FFF2-40B4-BE49-F238E27FC236}">
                <a16:creationId xmlns:a16="http://schemas.microsoft.com/office/drawing/2014/main" id="{CB6C94CC-A24A-B44D-ACC4-2C8200C13F09}"/>
              </a:ext>
            </a:extLst>
          </p:cNvPr>
          <p:cNvSpPr>
            <a:spLocks noGrp="1"/>
          </p:cNvSpPr>
          <p:nvPr>
            <p:ph type="title"/>
          </p:nvPr>
        </p:nvSpPr>
        <p:spPr/>
        <p:txBody>
          <a:bodyPr/>
          <a:lstStyle/>
          <a:p>
            <a:r>
              <a:rPr lang="en-US" dirty="0"/>
              <a:t>Activity 5-9: Discussing Processing Text Files</a:t>
            </a:r>
          </a:p>
        </p:txBody>
      </p:sp>
      <p:sp>
        <p:nvSpPr>
          <p:cNvPr id="4" name="Slide Number Placeholder 3">
            <a:extLst>
              <a:ext uri="{FF2B5EF4-FFF2-40B4-BE49-F238E27FC236}">
                <a16:creationId xmlns:a16="http://schemas.microsoft.com/office/drawing/2014/main" id="{9B334CDE-FDB7-6A4D-9BDB-D0ABA614FDEC}"/>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Tree>
    <p:extLst>
      <p:ext uri="{BB962C8B-B14F-4D97-AF65-F5344CB8AC3E}">
        <p14:creationId xmlns:p14="http://schemas.microsoft.com/office/powerpoint/2010/main" val="192171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8FB77-29CE-304F-8452-F181B799DC1B}"/>
              </a:ext>
            </a:extLst>
          </p:cNvPr>
          <p:cNvSpPr>
            <a:spLocks noGrp="1"/>
          </p:cNvSpPr>
          <p:nvPr>
            <p:ph idx="1"/>
          </p:nvPr>
        </p:nvSpPr>
        <p:spPr/>
        <p:txBody>
          <a:bodyPr/>
          <a:lstStyle/>
          <a:p>
            <a:r>
              <a:rPr lang="en-US" b="1" dirty="0"/>
              <a:t>How would you use the </a:t>
            </a:r>
            <a:r>
              <a:rPr lang="en-US" b="1" dirty="0" err="1"/>
              <a:t>printf</a:t>
            </a:r>
            <a:r>
              <a:rPr lang="en-US" b="1" dirty="0"/>
              <a:t> command to display your name and address on different lines using a single command?</a:t>
            </a:r>
          </a:p>
          <a:p>
            <a:endParaRPr lang="en-US" b="1" dirty="0"/>
          </a:p>
          <a:p>
            <a:r>
              <a:rPr lang="en-US" b="1" dirty="0"/>
              <a:t>ANSWER:</a:t>
            </a:r>
          </a:p>
          <a:p>
            <a:pPr lvl="1"/>
            <a:r>
              <a:rPr lang="en-US" dirty="0" err="1"/>
              <a:t>printf</a:t>
            </a:r>
            <a:r>
              <a:rPr lang="en-US" dirty="0"/>
              <a:t> "Bob Jones\n 222 Pine Street" —The \n sends a newline character to output and places the address on a second line. You can get very sophisticated with newline characters and file formatting so that screen text is easier to read.</a:t>
            </a:r>
          </a:p>
          <a:p>
            <a:endParaRPr lang="en-US" dirty="0"/>
          </a:p>
        </p:txBody>
      </p:sp>
      <p:sp>
        <p:nvSpPr>
          <p:cNvPr id="3" name="Title 2">
            <a:extLst>
              <a:ext uri="{FF2B5EF4-FFF2-40B4-BE49-F238E27FC236}">
                <a16:creationId xmlns:a16="http://schemas.microsoft.com/office/drawing/2014/main" id="{CB6C94CC-A24A-B44D-ACC4-2C8200C13F09}"/>
              </a:ext>
            </a:extLst>
          </p:cNvPr>
          <p:cNvSpPr>
            <a:spLocks noGrp="1"/>
          </p:cNvSpPr>
          <p:nvPr>
            <p:ph type="title"/>
          </p:nvPr>
        </p:nvSpPr>
        <p:spPr/>
        <p:txBody>
          <a:bodyPr/>
          <a:lstStyle/>
          <a:p>
            <a:r>
              <a:rPr lang="en-US" dirty="0"/>
              <a:t>Activity 5-9: Discussing Processing Text Files</a:t>
            </a:r>
          </a:p>
        </p:txBody>
      </p:sp>
      <p:sp>
        <p:nvSpPr>
          <p:cNvPr id="4" name="Slide Number Placeholder 3">
            <a:extLst>
              <a:ext uri="{FF2B5EF4-FFF2-40B4-BE49-F238E27FC236}">
                <a16:creationId xmlns:a16="http://schemas.microsoft.com/office/drawing/2014/main" id="{9B334CDE-FDB7-6A4D-9BDB-D0ABA614FDEC}"/>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21407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1000"/>
                                        <p:tgtEl>
                                          <p:spTgt spid="2">
                                            <p:txEl>
                                              <p:pRg st="3" end="3"/>
                                            </p:txEl>
                                          </p:spTgt>
                                        </p:tgtEl>
                                      </p:cBhvr>
                                    </p:animEffect>
                                    <p:anim calcmode="lin" valueType="num">
                                      <p:cBhvr>
                                        <p:cTn id="1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8FB77-29CE-304F-8452-F181B799DC1B}"/>
              </a:ext>
            </a:extLst>
          </p:cNvPr>
          <p:cNvSpPr>
            <a:spLocks noGrp="1"/>
          </p:cNvSpPr>
          <p:nvPr>
            <p:ph idx="1"/>
          </p:nvPr>
        </p:nvSpPr>
        <p:spPr/>
        <p:txBody>
          <a:bodyPr/>
          <a:lstStyle/>
          <a:p>
            <a:r>
              <a:rPr lang="en-US" b="1" dirty="0"/>
              <a:t>You have two files that contain more than 100 lines of text each. You need to compare them because, while they're supposed to be similar, checking each one against the other is time-consuming. Fortunately, Linux has a utility to compare the two files. How can you compare file1.txt and file2.txt using this utility?</a:t>
            </a:r>
          </a:p>
          <a:p>
            <a:endParaRPr lang="en-US" b="1" dirty="0"/>
          </a:p>
          <a:p>
            <a:r>
              <a:rPr lang="en-US" b="1" dirty="0"/>
              <a:t>ANSWER:</a:t>
            </a:r>
          </a:p>
          <a:p>
            <a:pPr lvl="1"/>
            <a:r>
              <a:rPr lang="en-US" dirty="0"/>
              <a:t>diff file1.txt file2.txt</a:t>
            </a:r>
          </a:p>
          <a:p>
            <a:endParaRPr lang="en-US" dirty="0"/>
          </a:p>
        </p:txBody>
      </p:sp>
      <p:sp>
        <p:nvSpPr>
          <p:cNvPr id="3" name="Title 2">
            <a:extLst>
              <a:ext uri="{FF2B5EF4-FFF2-40B4-BE49-F238E27FC236}">
                <a16:creationId xmlns:a16="http://schemas.microsoft.com/office/drawing/2014/main" id="{CB6C94CC-A24A-B44D-ACC4-2C8200C13F09}"/>
              </a:ext>
            </a:extLst>
          </p:cNvPr>
          <p:cNvSpPr>
            <a:spLocks noGrp="1"/>
          </p:cNvSpPr>
          <p:nvPr>
            <p:ph type="title"/>
          </p:nvPr>
        </p:nvSpPr>
        <p:spPr/>
        <p:txBody>
          <a:bodyPr/>
          <a:lstStyle/>
          <a:p>
            <a:r>
              <a:rPr lang="en-US" dirty="0"/>
              <a:t>Activity 5-9: Discussing Processing Text Files</a:t>
            </a:r>
          </a:p>
        </p:txBody>
      </p:sp>
      <p:sp>
        <p:nvSpPr>
          <p:cNvPr id="4" name="Slide Number Placeholder 3">
            <a:extLst>
              <a:ext uri="{FF2B5EF4-FFF2-40B4-BE49-F238E27FC236}">
                <a16:creationId xmlns:a16="http://schemas.microsoft.com/office/drawing/2014/main" id="{9B334CDE-FDB7-6A4D-9BDB-D0ABA614FDEC}"/>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262585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8FB77-29CE-304F-8452-F181B799DC1B}"/>
              </a:ext>
            </a:extLst>
          </p:cNvPr>
          <p:cNvSpPr>
            <a:spLocks noGrp="1"/>
          </p:cNvSpPr>
          <p:nvPr>
            <p:ph idx="1"/>
          </p:nvPr>
        </p:nvSpPr>
        <p:spPr/>
        <p:txBody>
          <a:bodyPr/>
          <a:lstStyle/>
          <a:p>
            <a:r>
              <a:rPr lang="en-US" b="1" dirty="0"/>
              <a:t>A user asks you to help him find a particular string ("audition") in a file, </a:t>
            </a:r>
            <a:r>
              <a:rPr lang="en-US" b="1" dirty="0" err="1"/>
              <a:t>actors.txt</a:t>
            </a:r>
            <a:r>
              <a:rPr lang="en-US" b="1" dirty="0"/>
              <a:t>. He can't seem to remember which actor he had auditioned for a commercial spot, and he needs to call her back. How can you find his actor using a simple command, rather than read the text file manually?</a:t>
            </a:r>
          </a:p>
          <a:p>
            <a:endParaRPr lang="en-US" b="1" dirty="0"/>
          </a:p>
          <a:p>
            <a:r>
              <a:rPr lang="en-US" b="1" dirty="0"/>
              <a:t>ANSWER:</a:t>
            </a:r>
          </a:p>
          <a:p>
            <a:pPr lvl="1"/>
            <a:r>
              <a:rPr lang="en-US" dirty="0"/>
              <a:t>grep audition </a:t>
            </a:r>
            <a:r>
              <a:rPr lang="en-US" dirty="0" err="1"/>
              <a:t>actors.txt</a:t>
            </a:r>
            <a:endParaRPr lang="en-US" dirty="0"/>
          </a:p>
          <a:p>
            <a:endParaRPr lang="en-US" dirty="0"/>
          </a:p>
        </p:txBody>
      </p:sp>
      <p:sp>
        <p:nvSpPr>
          <p:cNvPr id="3" name="Title 2">
            <a:extLst>
              <a:ext uri="{FF2B5EF4-FFF2-40B4-BE49-F238E27FC236}">
                <a16:creationId xmlns:a16="http://schemas.microsoft.com/office/drawing/2014/main" id="{CB6C94CC-A24A-B44D-ACC4-2C8200C13F09}"/>
              </a:ext>
            </a:extLst>
          </p:cNvPr>
          <p:cNvSpPr>
            <a:spLocks noGrp="1"/>
          </p:cNvSpPr>
          <p:nvPr>
            <p:ph type="title"/>
          </p:nvPr>
        </p:nvSpPr>
        <p:spPr/>
        <p:txBody>
          <a:bodyPr/>
          <a:lstStyle/>
          <a:p>
            <a:r>
              <a:rPr lang="en-US" dirty="0"/>
              <a:t>Activity 5-9: Discussing Processing Text Files</a:t>
            </a:r>
          </a:p>
        </p:txBody>
      </p:sp>
      <p:sp>
        <p:nvSpPr>
          <p:cNvPr id="4" name="Slide Number Placeholder 3">
            <a:extLst>
              <a:ext uri="{FF2B5EF4-FFF2-40B4-BE49-F238E27FC236}">
                <a16:creationId xmlns:a16="http://schemas.microsoft.com/office/drawing/2014/main" id="{9B334CDE-FDB7-6A4D-9BDB-D0ABA614FDEC}"/>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Tree>
    <p:extLst>
      <p:ext uri="{BB962C8B-B14F-4D97-AF65-F5344CB8AC3E}">
        <p14:creationId xmlns:p14="http://schemas.microsoft.com/office/powerpoint/2010/main" val="159504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8FB77-29CE-304F-8452-F181B799DC1B}"/>
              </a:ext>
            </a:extLst>
          </p:cNvPr>
          <p:cNvSpPr>
            <a:spLocks noGrp="1"/>
          </p:cNvSpPr>
          <p:nvPr>
            <p:ph idx="1"/>
          </p:nvPr>
        </p:nvSpPr>
        <p:spPr/>
        <p:txBody>
          <a:bodyPr/>
          <a:lstStyle/>
          <a:p>
            <a:r>
              <a:rPr lang="en-US" b="1" dirty="0"/>
              <a:t>You have a file that contains a very long list of activities (</a:t>
            </a:r>
            <a:r>
              <a:rPr lang="en-US" b="1" dirty="0" err="1"/>
              <a:t>activities.txt</a:t>
            </a:r>
            <a:r>
              <a:rPr lang="en-US" b="1" dirty="0"/>
              <a:t>) that were suggested by coworkers for things to do at the annual picnic. They are in no particular order, but you'd feel better if they were in alphabetical order, making them more readable. How can you rearrange the list into alphabetical order quickly?</a:t>
            </a:r>
          </a:p>
          <a:p>
            <a:endParaRPr lang="en-US" b="1" dirty="0"/>
          </a:p>
          <a:p>
            <a:r>
              <a:rPr lang="en-US" b="1" dirty="0"/>
              <a:t>ANSWER:</a:t>
            </a:r>
          </a:p>
          <a:p>
            <a:pPr lvl="1"/>
            <a:r>
              <a:rPr lang="en-US" dirty="0"/>
              <a:t>sort </a:t>
            </a:r>
            <a:r>
              <a:rPr lang="en-US" dirty="0" err="1"/>
              <a:t>activities.txt</a:t>
            </a:r>
            <a:endParaRPr lang="en-US" dirty="0"/>
          </a:p>
        </p:txBody>
      </p:sp>
      <p:sp>
        <p:nvSpPr>
          <p:cNvPr id="3" name="Title 2">
            <a:extLst>
              <a:ext uri="{FF2B5EF4-FFF2-40B4-BE49-F238E27FC236}">
                <a16:creationId xmlns:a16="http://schemas.microsoft.com/office/drawing/2014/main" id="{CB6C94CC-A24A-B44D-ACC4-2C8200C13F09}"/>
              </a:ext>
            </a:extLst>
          </p:cNvPr>
          <p:cNvSpPr>
            <a:spLocks noGrp="1"/>
          </p:cNvSpPr>
          <p:nvPr>
            <p:ph type="title"/>
          </p:nvPr>
        </p:nvSpPr>
        <p:spPr/>
        <p:txBody>
          <a:bodyPr/>
          <a:lstStyle/>
          <a:p>
            <a:r>
              <a:rPr lang="en-US" dirty="0"/>
              <a:t>Activity 5-9: Discussing Processing Text Files</a:t>
            </a:r>
          </a:p>
        </p:txBody>
      </p:sp>
      <p:sp>
        <p:nvSpPr>
          <p:cNvPr id="4" name="Slide Number Placeholder 3">
            <a:extLst>
              <a:ext uri="{FF2B5EF4-FFF2-40B4-BE49-F238E27FC236}">
                <a16:creationId xmlns:a16="http://schemas.microsoft.com/office/drawing/2014/main" id="{9B334CDE-FDB7-6A4D-9BDB-D0ABA614FDEC}"/>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Tree>
    <p:extLst>
      <p:ext uri="{BB962C8B-B14F-4D97-AF65-F5344CB8AC3E}">
        <p14:creationId xmlns:p14="http://schemas.microsoft.com/office/powerpoint/2010/main" val="269471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2228E8-7B2A-4F06-8C1F-68A11C219363}"/>
              </a:ext>
            </a:extLst>
          </p:cNvPr>
          <p:cNvSpPr>
            <a:spLocks noGrp="1"/>
          </p:cNvSpPr>
          <p:nvPr>
            <p:ph idx="1"/>
          </p:nvPr>
        </p:nvSpPr>
        <p:spPr/>
        <p:txBody>
          <a:bodyPr/>
          <a:lstStyle/>
          <a:p>
            <a:r>
              <a:rPr lang="en-US" dirty="0"/>
              <a:t>You want to begin analyzing documents.</a:t>
            </a:r>
          </a:p>
          <a:p>
            <a:pPr lvl="1"/>
            <a:r>
              <a:rPr lang="en-US" dirty="0"/>
              <a:t>Sort the software list to see what needs to be installed/configured.</a:t>
            </a:r>
          </a:p>
          <a:p>
            <a:pPr lvl="1"/>
            <a:r>
              <a:rPr lang="en-US" dirty="0"/>
              <a:t>What has changed from v1 to v2 of AUP.</a:t>
            </a:r>
          </a:p>
          <a:p>
            <a:r>
              <a:rPr lang="en-US" dirty="0"/>
              <a:t>Also need to perform some log analysis.</a:t>
            </a:r>
          </a:p>
          <a:p>
            <a:pPr lvl="1"/>
            <a:r>
              <a:rPr lang="en-US" dirty="0"/>
              <a:t>Identify failed logins.</a:t>
            </a:r>
          </a:p>
          <a:p>
            <a:pPr lvl="1"/>
            <a:r>
              <a:rPr lang="en-US" dirty="0"/>
              <a:t>Users may try to access resources they shouldn't.</a:t>
            </a:r>
          </a:p>
          <a:p>
            <a:pPr lvl="1"/>
            <a:r>
              <a:rPr lang="en-US" dirty="0"/>
              <a:t>Extract only relevant info from the log.</a:t>
            </a:r>
          </a:p>
        </p:txBody>
      </p:sp>
      <p:sp>
        <p:nvSpPr>
          <p:cNvPr id="5" name="Title 4">
            <a:extLst>
              <a:ext uri="{FF2B5EF4-FFF2-40B4-BE49-F238E27FC236}">
                <a16:creationId xmlns:a16="http://schemas.microsoft.com/office/drawing/2014/main" id="{2B06755E-6DBE-41DD-9F42-C160B6D51340}"/>
              </a:ext>
            </a:extLst>
          </p:cNvPr>
          <p:cNvSpPr>
            <a:spLocks noGrp="1"/>
          </p:cNvSpPr>
          <p:nvPr>
            <p:ph type="title"/>
          </p:nvPr>
        </p:nvSpPr>
        <p:spPr/>
        <p:txBody>
          <a:bodyPr/>
          <a:lstStyle/>
          <a:p>
            <a:r>
              <a:rPr lang="en-US" dirty="0"/>
              <a:t>Activity: Processing Text Files</a:t>
            </a:r>
          </a:p>
        </p:txBody>
      </p:sp>
      <p:sp>
        <p:nvSpPr>
          <p:cNvPr id="3" name="Slide Number Placeholder 2">
            <a:extLst>
              <a:ext uri="{FF2B5EF4-FFF2-40B4-BE49-F238E27FC236}">
                <a16:creationId xmlns:a16="http://schemas.microsoft.com/office/drawing/2014/main" id="{090E1F5E-9ED8-4B97-9029-96C25D17DBF0}"/>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Tree>
    <p:extLst>
      <p:ext uri="{BB962C8B-B14F-4D97-AF65-F5344CB8AC3E}">
        <p14:creationId xmlns:p14="http://schemas.microsoft.com/office/powerpoint/2010/main" val="2704630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C36F08-1E8E-47FF-9288-879C5069CD4C}"/>
              </a:ext>
            </a:extLst>
          </p:cNvPr>
          <p:cNvSpPr>
            <a:spLocks noGrp="1"/>
          </p:cNvSpPr>
          <p:nvPr>
            <p:ph idx="1"/>
          </p:nvPr>
        </p:nvSpPr>
        <p:spPr/>
        <p:txBody>
          <a:bodyPr/>
          <a:lstStyle/>
          <a:p>
            <a:r>
              <a:rPr lang="en-US" dirty="0"/>
              <a:t>You want to organize your backup directory.</a:t>
            </a:r>
          </a:p>
          <a:p>
            <a:r>
              <a:rPr lang="en-US" dirty="0"/>
              <a:t>Create subdirectories, each one a category of log.</a:t>
            </a:r>
          </a:p>
          <a:p>
            <a:pPr lvl="1"/>
            <a:r>
              <a:rPr lang="en-US" dirty="0"/>
              <a:t>By type.</a:t>
            </a:r>
          </a:p>
          <a:p>
            <a:pPr lvl="1"/>
            <a:r>
              <a:rPr lang="en-US" dirty="0"/>
              <a:t>By year.</a:t>
            </a:r>
          </a:p>
          <a:p>
            <a:r>
              <a:rPr lang="en-US" dirty="0"/>
              <a:t>Logs will cross multiple categories.</a:t>
            </a:r>
          </a:p>
          <a:p>
            <a:r>
              <a:rPr lang="en-US" dirty="0"/>
              <a:t>Create links instead of copies.</a:t>
            </a:r>
          </a:p>
          <a:p>
            <a:pPr lvl="1"/>
            <a:r>
              <a:rPr lang="en-US" dirty="0"/>
              <a:t>Easier to manage.</a:t>
            </a:r>
          </a:p>
          <a:p>
            <a:r>
              <a:rPr lang="en-US" dirty="0"/>
              <a:t>Also create a link from your home directory to logs in backup.</a:t>
            </a:r>
          </a:p>
          <a:p>
            <a:pPr lvl="1"/>
            <a:r>
              <a:rPr lang="en-US" dirty="0"/>
              <a:t>For easy access.</a:t>
            </a:r>
          </a:p>
        </p:txBody>
      </p:sp>
      <p:sp>
        <p:nvSpPr>
          <p:cNvPr id="3" name="Title 2">
            <a:extLst>
              <a:ext uri="{FF2B5EF4-FFF2-40B4-BE49-F238E27FC236}">
                <a16:creationId xmlns:a16="http://schemas.microsoft.com/office/drawing/2014/main" id="{7F3A971B-68E9-44DC-9420-94DB9306D77E}"/>
              </a:ext>
            </a:extLst>
          </p:cNvPr>
          <p:cNvSpPr>
            <a:spLocks noGrp="1"/>
          </p:cNvSpPr>
          <p:nvPr>
            <p:ph type="title"/>
          </p:nvPr>
        </p:nvSpPr>
        <p:spPr/>
        <p:txBody>
          <a:bodyPr/>
          <a:lstStyle/>
          <a:p>
            <a:r>
              <a:rPr lang="en-US" dirty="0"/>
              <a:t>Activity: Linking Files</a:t>
            </a:r>
          </a:p>
        </p:txBody>
      </p:sp>
      <p:sp>
        <p:nvSpPr>
          <p:cNvPr id="4" name="Slide Number Placeholder 3">
            <a:extLst>
              <a:ext uri="{FF2B5EF4-FFF2-40B4-BE49-F238E27FC236}">
                <a16:creationId xmlns:a16="http://schemas.microsoft.com/office/drawing/2014/main" id="{0F3DDFC6-766D-4661-A222-540041076C82}"/>
              </a:ext>
            </a:extLst>
          </p:cNvPr>
          <p:cNvSpPr>
            <a:spLocks noGrp="1"/>
          </p:cNvSpPr>
          <p:nvPr>
            <p:ph type="sldNum" sz="quarter" idx="4"/>
          </p:nvPr>
        </p:nvSpPr>
        <p:spPr/>
        <p:txBody>
          <a:bodyPr/>
          <a:lstStyle/>
          <a:p>
            <a:fld id="{2066355A-084C-D24E-9AD2-7E4FC41EA627}" type="slidenum">
              <a:rPr lang="en-US" smtClean="0"/>
              <a:pPr/>
              <a:t>96</a:t>
            </a:fld>
            <a:endParaRPr lang="en-US" dirty="0"/>
          </a:p>
        </p:txBody>
      </p:sp>
    </p:spTree>
    <p:extLst>
      <p:ext uri="{BB962C8B-B14F-4D97-AF65-F5344CB8AC3E}">
        <p14:creationId xmlns:p14="http://schemas.microsoft.com/office/powerpoint/2010/main" val="1336288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0ACD-D92A-0C4E-BFD9-ADF789281E0F}"/>
              </a:ext>
            </a:extLst>
          </p:cNvPr>
          <p:cNvSpPr>
            <a:spLocks noGrp="1"/>
          </p:cNvSpPr>
          <p:nvPr>
            <p:ph type="title"/>
          </p:nvPr>
        </p:nvSpPr>
        <p:spPr/>
        <p:txBody>
          <a:bodyPr/>
          <a:lstStyle/>
          <a:p>
            <a:r>
              <a:rPr lang="en-US" dirty="0"/>
              <a:t>Topic E: Manipulate File Output</a:t>
            </a:r>
          </a:p>
        </p:txBody>
      </p:sp>
      <p:sp>
        <p:nvSpPr>
          <p:cNvPr id="3" name="Slide Number Placeholder 2">
            <a:extLst>
              <a:ext uri="{FF2B5EF4-FFF2-40B4-BE49-F238E27FC236}">
                <a16:creationId xmlns:a16="http://schemas.microsoft.com/office/drawing/2014/main" id="{AD44D772-376E-884A-9778-AD92ED7D71CA}"/>
              </a:ext>
            </a:extLst>
          </p:cNvPr>
          <p:cNvSpPr>
            <a:spLocks noGrp="1"/>
          </p:cNvSpPr>
          <p:nvPr>
            <p:ph type="sldNum" sz="quarter" idx="4"/>
          </p:nvPr>
        </p:nvSpPr>
        <p:spPr/>
        <p:txBody>
          <a:bodyPr/>
          <a:lstStyle/>
          <a:p>
            <a:fld id="{2066355A-084C-D24E-9AD2-7E4FC41EA627}" type="slidenum">
              <a:rPr lang="en-US" smtClean="0"/>
              <a:pPr/>
              <a:t>97</a:t>
            </a:fld>
            <a:endParaRPr lang="en-US" dirty="0"/>
          </a:p>
        </p:txBody>
      </p:sp>
      <p:sp>
        <p:nvSpPr>
          <p:cNvPr id="4" name="Content Placeholder 3">
            <a:extLst>
              <a:ext uri="{FF2B5EF4-FFF2-40B4-BE49-F238E27FC236}">
                <a16:creationId xmlns:a16="http://schemas.microsoft.com/office/drawing/2014/main" id="{9D9D307A-BD97-264B-AB3E-2D5D0285436B}"/>
              </a:ext>
            </a:extLst>
          </p:cNvPr>
          <p:cNvSpPr>
            <a:spLocks noGrp="1"/>
          </p:cNvSpPr>
          <p:nvPr>
            <p:ph idx="1"/>
          </p:nvPr>
        </p:nvSpPr>
        <p:spPr>
          <a:xfrm>
            <a:off x="1020904" y="813789"/>
            <a:ext cx="7781172" cy="3488705"/>
          </a:xfrm>
        </p:spPr>
        <p:txBody>
          <a:bodyPr/>
          <a:lstStyle/>
          <a:p>
            <a:pPr marL="0" indent="0">
              <a:buNone/>
            </a:pPr>
            <a:r>
              <a:rPr lang="en-US" dirty="0"/>
              <a:t>Exam Objectives:</a:t>
            </a:r>
          </a:p>
          <a:p>
            <a:r>
              <a:rPr lang="en-US" dirty="0"/>
              <a:t>2.3 Given a scenario, create, modify, and redirect files.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8133" y="81378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332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61D2-F0E3-4BEE-9D2F-9F2E61A35F91}"/>
              </a:ext>
            </a:extLst>
          </p:cNvPr>
          <p:cNvSpPr>
            <a:spLocks noGrp="1"/>
          </p:cNvSpPr>
          <p:nvPr>
            <p:ph type="title"/>
          </p:nvPr>
        </p:nvSpPr>
        <p:spPr/>
        <p:txBody>
          <a:bodyPr/>
          <a:lstStyle/>
          <a:p>
            <a:r>
              <a:rPr lang="en-US" dirty="0"/>
              <a:t>Text Streams</a:t>
            </a:r>
          </a:p>
        </p:txBody>
      </p:sp>
      <p:sp>
        <p:nvSpPr>
          <p:cNvPr id="6" name="Text Placeholder 5">
            <a:extLst>
              <a:ext uri="{FF2B5EF4-FFF2-40B4-BE49-F238E27FC236}">
                <a16:creationId xmlns:a16="http://schemas.microsoft.com/office/drawing/2014/main" id="{A1700CAC-7C65-4C7F-8C6C-6A69D91B0D10}"/>
              </a:ext>
            </a:extLst>
          </p:cNvPr>
          <p:cNvSpPr>
            <a:spLocks noGrp="1"/>
          </p:cNvSpPr>
          <p:nvPr>
            <p:ph type="body" sz="quarter" idx="13"/>
          </p:nvPr>
        </p:nvSpPr>
        <p:spPr/>
        <p:txBody>
          <a:bodyPr/>
          <a:lstStyle/>
          <a:p>
            <a:r>
              <a:rPr lang="en-US" dirty="0"/>
              <a:t>A sequence of lines of text that applications can leverage to read from or write to a particular device or system component.</a:t>
            </a:r>
          </a:p>
        </p:txBody>
      </p:sp>
      <p:sp>
        <p:nvSpPr>
          <p:cNvPr id="3" name="Slide Number Placeholder 2">
            <a:extLst>
              <a:ext uri="{FF2B5EF4-FFF2-40B4-BE49-F238E27FC236}">
                <a16:creationId xmlns:a16="http://schemas.microsoft.com/office/drawing/2014/main" id="{2D1DC937-2A3F-4321-96BF-C77B29CB786B}"/>
              </a:ext>
            </a:extLst>
          </p:cNvPr>
          <p:cNvSpPr>
            <a:spLocks noGrp="1"/>
          </p:cNvSpPr>
          <p:nvPr>
            <p:ph type="sldNum" sz="quarter" idx="4"/>
          </p:nvPr>
        </p:nvSpPr>
        <p:spPr/>
        <p:txBody>
          <a:bodyPr/>
          <a:lstStyle/>
          <a:p>
            <a:fld id="{2066355A-084C-D24E-9AD2-7E4FC41EA627}" type="slidenum">
              <a:rPr lang="en-US" smtClean="0"/>
              <a:pPr/>
              <a:t>98</a:t>
            </a:fld>
            <a:endParaRPr lang="en-US" dirty="0"/>
          </a:p>
        </p:txBody>
      </p:sp>
      <p:sp>
        <p:nvSpPr>
          <p:cNvPr id="5" name="Content Placeholder 4">
            <a:extLst>
              <a:ext uri="{FF2B5EF4-FFF2-40B4-BE49-F238E27FC236}">
                <a16:creationId xmlns:a16="http://schemas.microsoft.com/office/drawing/2014/main" id="{3A439188-5721-460C-8CD8-85AE2E8E784B}"/>
              </a:ext>
            </a:extLst>
          </p:cNvPr>
          <p:cNvSpPr>
            <a:spLocks noGrp="1"/>
          </p:cNvSpPr>
          <p:nvPr>
            <p:ph idx="1"/>
          </p:nvPr>
        </p:nvSpPr>
        <p:spPr/>
        <p:txBody>
          <a:bodyPr/>
          <a:lstStyle/>
          <a:p>
            <a:r>
              <a:rPr lang="en-US" dirty="0"/>
              <a:t>Enables app to interface with components like:</a:t>
            </a:r>
          </a:p>
          <a:p>
            <a:pPr lvl="1"/>
            <a:r>
              <a:rPr lang="en-US" dirty="0"/>
              <a:t>CLI</a:t>
            </a:r>
          </a:p>
          <a:p>
            <a:pPr lvl="1"/>
            <a:r>
              <a:rPr lang="en-US" dirty="0"/>
              <a:t>Files</a:t>
            </a:r>
          </a:p>
          <a:p>
            <a:pPr lvl="1"/>
            <a:r>
              <a:rPr lang="en-US" dirty="0"/>
              <a:t>Network sockets</a:t>
            </a:r>
          </a:p>
          <a:p>
            <a:r>
              <a:rPr lang="en-US" dirty="0"/>
              <a:t>Hides components' details from the app.</a:t>
            </a:r>
          </a:p>
          <a:p>
            <a:r>
              <a:rPr lang="en-US" dirty="0"/>
              <a:t>Linux text stream types:</a:t>
            </a:r>
          </a:p>
          <a:p>
            <a:pPr lvl="1"/>
            <a:r>
              <a:rPr lang="en-US" dirty="0"/>
              <a:t>Standard input</a:t>
            </a:r>
          </a:p>
          <a:p>
            <a:pPr lvl="1"/>
            <a:r>
              <a:rPr lang="en-US" dirty="0"/>
              <a:t>Standard output</a:t>
            </a:r>
          </a:p>
          <a:p>
            <a:pPr lvl="1"/>
            <a:r>
              <a:rPr lang="en-US" dirty="0"/>
              <a:t>Standard error</a:t>
            </a:r>
          </a:p>
        </p:txBody>
      </p:sp>
    </p:spTree>
    <p:extLst>
      <p:ext uri="{BB962C8B-B14F-4D97-AF65-F5344CB8AC3E}">
        <p14:creationId xmlns:p14="http://schemas.microsoft.com/office/powerpoint/2010/main" val="28894561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1DBE-7643-4BA8-87DD-880E1769662D}"/>
              </a:ext>
            </a:extLst>
          </p:cNvPr>
          <p:cNvSpPr>
            <a:spLocks noGrp="1"/>
          </p:cNvSpPr>
          <p:nvPr>
            <p:ph type="title"/>
          </p:nvPr>
        </p:nvSpPr>
        <p:spPr/>
        <p:txBody>
          <a:bodyPr/>
          <a:lstStyle/>
          <a:p>
            <a:r>
              <a:rPr lang="en-US" dirty="0"/>
              <a:t>Standard Input</a:t>
            </a:r>
          </a:p>
        </p:txBody>
      </p:sp>
      <p:sp>
        <p:nvSpPr>
          <p:cNvPr id="3" name="Text Placeholder 2">
            <a:extLst>
              <a:ext uri="{FF2B5EF4-FFF2-40B4-BE49-F238E27FC236}">
                <a16:creationId xmlns:a16="http://schemas.microsoft.com/office/drawing/2014/main" id="{D1BBE724-E68B-4825-8180-930A158A0B19}"/>
              </a:ext>
            </a:extLst>
          </p:cNvPr>
          <p:cNvSpPr>
            <a:spLocks noGrp="1"/>
          </p:cNvSpPr>
          <p:nvPr>
            <p:ph type="body" sz="quarter" idx="13"/>
          </p:nvPr>
        </p:nvSpPr>
        <p:spPr/>
        <p:txBody>
          <a:bodyPr/>
          <a:lstStyle/>
          <a:p>
            <a:r>
              <a:rPr lang="en-US" dirty="0"/>
              <a:t>A text stream that acts as the source for command input.</a:t>
            </a:r>
          </a:p>
        </p:txBody>
      </p:sp>
      <p:sp>
        <p:nvSpPr>
          <p:cNvPr id="4" name="Slide Number Placeholder 3">
            <a:extLst>
              <a:ext uri="{FF2B5EF4-FFF2-40B4-BE49-F238E27FC236}">
                <a16:creationId xmlns:a16="http://schemas.microsoft.com/office/drawing/2014/main" id="{4B10C875-AD81-41E8-B62E-5F5BF5FCB340}"/>
              </a:ext>
            </a:extLst>
          </p:cNvPr>
          <p:cNvSpPr>
            <a:spLocks noGrp="1"/>
          </p:cNvSpPr>
          <p:nvPr>
            <p:ph type="sldNum" sz="quarter" idx="4"/>
          </p:nvPr>
        </p:nvSpPr>
        <p:spPr/>
        <p:txBody>
          <a:bodyPr/>
          <a:lstStyle/>
          <a:p>
            <a:fld id="{2066355A-084C-D24E-9AD2-7E4FC41EA627}" type="slidenum">
              <a:rPr lang="en-US" smtClean="0"/>
              <a:pPr/>
              <a:t>99</a:t>
            </a:fld>
            <a:endParaRPr lang="en-US" dirty="0"/>
          </a:p>
        </p:txBody>
      </p:sp>
      <p:sp>
        <p:nvSpPr>
          <p:cNvPr id="5" name="Content Placeholder 4">
            <a:extLst>
              <a:ext uri="{FF2B5EF4-FFF2-40B4-BE49-F238E27FC236}">
                <a16:creationId xmlns:a16="http://schemas.microsoft.com/office/drawing/2014/main" id="{A6CD26F1-472D-49D3-8849-850584129FA4}"/>
              </a:ext>
            </a:extLst>
          </p:cNvPr>
          <p:cNvSpPr>
            <a:spLocks noGrp="1"/>
          </p:cNvSpPr>
          <p:nvPr>
            <p:ph idx="1"/>
          </p:nvPr>
        </p:nvSpPr>
        <p:spPr/>
        <p:txBody>
          <a:bodyPr/>
          <a:lstStyle/>
          <a:p>
            <a:r>
              <a:rPr lang="en-US" dirty="0"/>
              <a:t>Also called stdin.</a:t>
            </a:r>
          </a:p>
          <a:p>
            <a:r>
              <a:rPr lang="en-US" dirty="0"/>
              <a:t>Standard input for command-line usually comes from keyboard.</a:t>
            </a:r>
          </a:p>
          <a:p>
            <a:r>
              <a:rPr lang="en-US" dirty="0"/>
              <a:t>In GUI, stdin can also come from mouse.</a:t>
            </a:r>
          </a:p>
        </p:txBody>
      </p:sp>
      <p:grpSp>
        <p:nvGrpSpPr>
          <p:cNvPr id="6" name="Group 5">
            <a:extLst>
              <a:ext uri="{FF2B5EF4-FFF2-40B4-BE49-F238E27FC236}">
                <a16:creationId xmlns:a16="http://schemas.microsoft.com/office/drawing/2014/main" id="{8784BDD5-CE59-406E-9870-EDA2DEC781D3}"/>
              </a:ext>
            </a:extLst>
          </p:cNvPr>
          <p:cNvGrpSpPr/>
          <p:nvPr/>
        </p:nvGrpSpPr>
        <p:grpSpPr>
          <a:xfrm>
            <a:off x="2053539" y="2892390"/>
            <a:ext cx="5036922" cy="1587500"/>
            <a:chOff x="1448223" y="2651760"/>
            <a:chExt cx="5036922" cy="1587500"/>
          </a:xfrm>
        </p:grpSpPr>
        <p:pic>
          <p:nvPicPr>
            <p:cNvPr id="1026" name="Picture 2" descr="Keyboard">
              <a:hlinkClick r:id="rId2" tooltip="Keyboard"/>
              <a:extLst>
                <a:ext uri="{FF2B5EF4-FFF2-40B4-BE49-F238E27FC236}">
                  <a16:creationId xmlns:a16="http://schemas.microsoft.com/office/drawing/2014/main" id="{ACD3B3D6-6689-514A-9423-AB44A83EF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223" y="2651760"/>
              <a:ext cx="1587500" cy="1587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6676D00-A19B-5149-9BFA-894A4CDBBA7E}"/>
                </a:ext>
              </a:extLst>
            </p:cNvPr>
            <p:cNvCxnSpPr/>
            <p:nvPr/>
          </p:nvCxnSpPr>
          <p:spPr>
            <a:xfrm>
              <a:off x="3193448" y="3445510"/>
              <a:ext cx="2357120"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7A97B12-F018-5B4E-91E0-D8B524105860}"/>
                </a:ext>
              </a:extLst>
            </p:cNvPr>
            <p:cNvSpPr txBox="1"/>
            <p:nvPr/>
          </p:nvSpPr>
          <p:spPr>
            <a:xfrm>
              <a:off x="5731413" y="3260844"/>
              <a:ext cx="753732" cy="369332"/>
            </a:xfrm>
            <a:prstGeom prst="rect">
              <a:avLst/>
            </a:prstGeom>
            <a:noFill/>
          </p:spPr>
          <p:txBody>
            <a:bodyPr wrap="none" rtlCol="0">
              <a:spAutoFit/>
            </a:bodyPr>
            <a:lstStyle/>
            <a:p>
              <a:r>
                <a:rPr lang="en-US" dirty="0"/>
                <a:t>Input</a:t>
              </a:r>
            </a:p>
          </p:txBody>
        </p:sp>
      </p:grpSp>
    </p:spTree>
    <p:extLst>
      <p:ext uri="{BB962C8B-B14F-4D97-AF65-F5344CB8AC3E}">
        <p14:creationId xmlns:p14="http://schemas.microsoft.com/office/powerpoint/2010/main" val="3505030818"/>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91C33B-D86C-4280-A5B4-BAAAECEAE2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700C7C-07A2-4DCF-8D7A-FA380DB2A86E}">
  <ds:schemaRefs>
    <ds:schemaRef ds:uri="http://schemas.microsoft.com/sharepoint/v3/contenttype/forms"/>
  </ds:schemaRefs>
</ds:datastoreItem>
</file>

<file path=customXml/itemProps3.xml><?xml version="1.0" encoding="utf-8"?>
<ds:datastoreItem xmlns:ds="http://schemas.openxmlformats.org/officeDocument/2006/customXml" ds:itemID="{4A04062C-8BBC-4FB2-93A4-1A58C7EAB7D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1000</TotalTime>
  <Words>6127</Words>
  <Application>Microsoft Macintosh PowerPoint</Application>
  <PresentationFormat>On-screen Show (16:9)</PresentationFormat>
  <Paragraphs>863</Paragraphs>
  <Slides>117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117</vt:i4>
      </vt:variant>
    </vt:vector>
  </HeadingPairs>
  <TitlesOfParts>
    <vt:vector size="123" baseType="lpstr">
      <vt:lpstr>Arial</vt:lpstr>
      <vt:lpstr>Courier New</vt:lpstr>
      <vt:lpstr>Open Sans SemiBold</vt:lpstr>
      <vt:lpstr>Cutive Mono</vt:lpstr>
      <vt:lpstr>Open Sans</vt:lpstr>
      <vt:lpstr>2_LO-CompTIA</vt:lpstr>
      <vt:lpstr>Managing Files and Directories</vt:lpstr>
      <vt:lpstr>Topic A: Create and Edit Text Files</vt:lpstr>
      <vt:lpstr>Text Editors</vt:lpstr>
      <vt:lpstr>Common Editors</vt:lpstr>
      <vt:lpstr>Vim (Slide 1 of 2)</vt:lpstr>
      <vt:lpstr>Vim (Slide 2 of 2)</vt:lpstr>
      <vt:lpstr>The vim Command</vt:lpstr>
      <vt:lpstr>Vim Modes</vt:lpstr>
      <vt:lpstr>Switch Modes (Slide 1 of 2)</vt:lpstr>
      <vt:lpstr>Switch Modes (Slide 2 of 2)</vt:lpstr>
      <vt:lpstr>Execute Mode Commands</vt:lpstr>
      <vt:lpstr>Motions (Slide 1 of 2)</vt:lpstr>
      <vt:lpstr>Motions (Slide 2 of 2)</vt:lpstr>
      <vt:lpstr>Editing Operators (Slide 1 of 2)</vt:lpstr>
      <vt:lpstr>Editing Operators (Slide 2 of 2)</vt:lpstr>
      <vt:lpstr>GNU nano (Slide 1 of 2)</vt:lpstr>
      <vt:lpstr>GNU nano (Slide 2 of 2)</vt:lpstr>
      <vt:lpstr>The nano Command</vt:lpstr>
      <vt:lpstr>nano Shortcuts</vt:lpstr>
      <vt:lpstr>The gedit Text Editor (Slide 1 of 2)</vt:lpstr>
      <vt:lpstr>The gedit Text Editor (Slide 2 of 2)</vt:lpstr>
      <vt:lpstr>PowerPoint Presentation</vt:lpstr>
      <vt:lpstr>Activity 5-1: Discussing Creating and Editing Text Files</vt:lpstr>
      <vt:lpstr>Activity 5-1: Discussing Creating and Editing Text Files</vt:lpstr>
      <vt:lpstr>Activity 5-1: Discussing Creating and Editing Text Files</vt:lpstr>
      <vt:lpstr>Activity 5-1: Discussing Creating and Editing Text Files</vt:lpstr>
      <vt:lpstr>Activity 5-1: Discussing Creating and Editing Text Files</vt:lpstr>
      <vt:lpstr>Activity: Creating Text Files</vt:lpstr>
      <vt:lpstr>Activity: Editing Text Files</vt:lpstr>
      <vt:lpstr>Topic B: Search for Files</vt:lpstr>
      <vt:lpstr>The locate Command (Slide 1 of 2)</vt:lpstr>
      <vt:lpstr>The locate Command (Slide 2 of 2)</vt:lpstr>
      <vt:lpstr>The find Command</vt:lpstr>
      <vt:lpstr>find vs. locate Commands</vt:lpstr>
      <vt:lpstr>The which Command (Slide 1 of 2)</vt:lpstr>
      <vt:lpstr>The which Command (Slide 2 of 2)</vt:lpstr>
      <vt:lpstr>The whereis Command (Slide 1 of 2)</vt:lpstr>
      <vt:lpstr>The whereis Command (Slide 2 of 2)</vt:lpstr>
      <vt:lpstr>PowerPoint Presentation</vt:lpstr>
      <vt:lpstr>Activity 5-4: Discussing Searching for Files</vt:lpstr>
      <vt:lpstr>Activity 5-4: Discussing Searching for Files</vt:lpstr>
      <vt:lpstr>Activity 5-4: Discussing Searching for Files</vt:lpstr>
      <vt:lpstr>Activity 5-4: Discussing Searching for Files</vt:lpstr>
      <vt:lpstr>Activity 5-4: Discussing Searching for Files</vt:lpstr>
      <vt:lpstr>Activity: Searching for Files</vt:lpstr>
      <vt:lpstr>Topic C: Perform Operations on Files and Directories</vt:lpstr>
      <vt:lpstr>The cat Command</vt:lpstr>
      <vt:lpstr>The head and tail Commands (Slide 1 of 2)</vt:lpstr>
      <vt:lpstr>The head and tail Commands (Slide 2 of 2)</vt:lpstr>
      <vt:lpstr>The less and more Commands (Slide 1 of 2)</vt:lpstr>
      <vt:lpstr>The less and more Commands (Slide 2 of 2)</vt:lpstr>
      <vt:lpstr>The cp Command</vt:lpstr>
      <vt:lpstr>The mv Command</vt:lpstr>
      <vt:lpstr>The touch Command</vt:lpstr>
      <vt:lpstr>The rm Command</vt:lpstr>
      <vt:lpstr>The ls Command</vt:lpstr>
      <vt:lpstr>The mkdir and rmdir Commands</vt:lpstr>
      <vt:lpstr>PowerPoint Presentation</vt:lpstr>
      <vt:lpstr>Activity 5-6: Discussing Performing Operations on Files and Directories</vt:lpstr>
      <vt:lpstr>Activity 5-6: Discussing Performing Operations on Files and Directories</vt:lpstr>
      <vt:lpstr>Activity 5-6: Discussing Performing Operations on Files and Directories</vt:lpstr>
      <vt:lpstr>Activity 5-6: Discussing Performing Operations on Files and Directories</vt:lpstr>
      <vt:lpstr>Activity 5-6: Discussing Performing Operations on Files and Directories</vt:lpstr>
      <vt:lpstr>Activity: Reading Files</vt:lpstr>
      <vt:lpstr>Activity: Manipulating Files and Directories</vt:lpstr>
      <vt:lpstr>Topic D: Process Text Files</vt:lpstr>
      <vt:lpstr>The echo Command (Slide 1 of 2)</vt:lpstr>
      <vt:lpstr>The echo Command (Slide 2 of 2)</vt:lpstr>
      <vt:lpstr>The tr Command</vt:lpstr>
      <vt:lpstr>The wc Command (Slide 1 of 2)</vt:lpstr>
      <vt:lpstr>The wc Command (Slide 2 of 2)</vt:lpstr>
      <vt:lpstr>The sort Command (Slide 1 of 2)</vt:lpstr>
      <vt:lpstr>The sort Command (Slide 2 of 2)</vt:lpstr>
      <vt:lpstr>The cut Command (Slide 1 of 2)</vt:lpstr>
      <vt:lpstr>The cut Command (Slide 2 of 2)</vt:lpstr>
      <vt:lpstr>The paste Command (Slide 1 of 2)</vt:lpstr>
      <vt:lpstr>The paste Command (Slide 2 of 2)</vt:lpstr>
      <vt:lpstr>The diff Command (Slide 1 of 2)</vt:lpstr>
      <vt:lpstr>The diff Command (Slide 2 of 2)</vt:lpstr>
      <vt:lpstr>The grep Command (Slide 1 of 2)</vt:lpstr>
      <vt:lpstr>The grep Command (Slide 2 of 2)</vt:lpstr>
      <vt:lpstr>The awk Command (Slide 1 of 2)</vt:lpstr>
      <vt:lpstr>The awk Command (Slide 2 of 2)</vt:lpstr>
      <vt:lpstr>The sed Command (Slide 1 of 3)</vt:lpstr>
      <vt:lpstr>The sed Command (Slide 2 of 3)</vt:lpstr>
      <vt:lpstr>The sed Command (Slide 2 of 3)</vt:lpstr>
      <vt:lpstr>The ln Command</vt:lpstr>
      <vt:lpstr>Types of Links</vt:lpstr>
      <vt:lpstr>PowerPoint Presentation</vt:lpstr>
      <vt:lpstr>Activity 5-9: Discussing Processing Text Files</vt:lpstr>
      <vt:lpstr>Activity 5-9: Discussing Processing Text Files</vt:lpstr>
      <vt:lpstr>Activity 5-9: Discussing Processing Text Files</vt:lpstr>
      <vt:lpstr>Activity 5-9: Discussing Processing Text Files</vt:lpstr>
      <vt:lpstr>Activity 5-9: Discussing Processing Text Files</vt:lpstr>
      <vt:lpstr>Activity: Processing Text Files</vt:lpstr>
      <vt:lpstr>Activity: Linking Files</vt:lpstr>
      <vt:lpstr>Topic E: Manipulate File Output</vt:lpstr>
      <vt:lpstr>Text Streams</vt:lpstr>
      <vt:lpstr>Standard Input</vt:lpstr>
      <vt:lpstr>Standard Output</vt:lpstr>
      <vt:lpstr>Standard Error</vt:lpstr>
      <vt:lpstr>Input/Output Redirection</vt:lpstr>
      <vt:lpstr>Redirection Operators</vt:lpstr>
      <vt:lpstr>Piping</vt:lpstr>
      <vt:lpstr>The xargs Command (Slide 1 of 2)</vt:lpstr>
      <vt:lpstr>The xargs Command (Slide 2 of 2)</vt:lpstr>
      <vt:lpstr>The tee Command</vt:lpstr>
      <vt:lpstr>The /dev/null File</vt:lpstr>
      <vt:lpstr>Terminal Redirection</vt:lpstr>
      <vt:lpstr>PowerPoint Presentation</vt:lpstr>
      <vt:lpstr>Activity 5-12: Discussing File Output</vt:lpstr>
      <vt:lpstr>Activity 5-12: Discussing File Output</vt:lpstr>
      <vt:lpstr>Activity 5-12: Discussing File Output</vt:lpstr>
      <vt:lpstr>Activity 5-12: Discussing File Output</vt:lpstr>
      <vt:lpstr>Activity 5-12: Discussing File Output</vt:lpstr>
      <vt:lpstr>Activity: Manipulating File Output</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Files and Directories</dc:title>
  <dc:subject/>
  <dc:creator>Jason Nufryk</dc:creator>
  <cp:keywords/>
  <dc:description/>
  <cp:lastModifiedBy>Danielle Andries</cp:lastModifiedBy>
  <cp:revision>78</cp:revision>
  <dcterms:created xsi:type="dcterms:W3CDTF">2018-09-18T19:51:12Z</dcterms:created>
  <dcterms:modified xsi:type="dcterms:W3CDTF">2019-10-03T16:19:02Z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